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8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12192000" cy="6858000"/>
  <p:notesSz cx="7315200" cy="9601200"/>
  <p:embeddedFontLst>
    <p:embeddedFont>
      <p:font typeface="Calibri" panose="020F0502020204030204" pitchFamily="34" charset="0"/>
      <p:regular r:id="rId81"/>
      <p:bold r:id="rId82"/>
      <p:italic r:id="rId83"/>
      <p:boldItalic r:id="rId84"/>
    </p:embeddedFont>
    <p:embeddedFont>
      <p:font typeface="Gill Sans" panose="020B0604020202020204" charset="0"/>
      <p:regular r:id="rId85"/>
      <p:bold r:id="rId8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7" roundtripDataSignature="AMtx7midwwfMEWaSpjm/CLoch+zoSRQt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8BF56B-1576-4085-84CC-14D5844E96F7}">
  <a:tblStyle styleId="{528BF56B-1576-4085-84CC-14D5844E96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7D180E0-71B7-491A-BB13-6F098B0A7C01}" styleName="Table_1">
    <a:wholeTbl>
      <a:tcTxStyle b="off" i="off">
        <a:font>
          <a:latin typeface="Gill Sans Nova"/>
          <a:ea typeface="Gill Sans Nova"/>
          <a:cs typeface="Gill Sans Nov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4EF"/>
          </a:solidFill>
        </a:fill>
      </a:tcStyle>
    </a:wholeTbl>
    <a:band1H>
      <a:tcTxStyle/>
      <a:tcStyle>
        <a:tcBdr/>
        <a:fill>
          <a:solidFill>
            <a:srgbClr val="CBE8D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BE8D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Gill Sans Nova"/>
          <a:ea typeface="Gill Sans Nova"/>
          <a:cs typeface="Gill Sans Nov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Gill Sans Nova"/>
          <a:ea typeface="Gill Sans Nova"/>
          <a:cs typeface="Gill Sans Nov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Gill Sans Nova"/>
          <a:ea typeface="Gill Sans Nova"/>
          <a:cs typeface="Gill Sans Nov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l Sans Nova"/>
          <a:ea typeface="Gill Sans Nova"/>
          <a:cs typeface="Gill Sans Nov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4.fntdata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heme" Target="theme/theme1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3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customschemas.google.com/relationships/presentationmetadata" Target="metadata"/><Relationship Id="rId61" Type="http://schemas.openxmlformats.org/officeDocument/2006/relationships/slide" Target="slides/slide59.xml"/><Relationship Id="rId82" Type="http://schemas.openxmlformats.org/officeDocument/2006/relationships/font" Target="fonts/font2.fntdata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96645" rIns="96645" bIns="9664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56" name="Google Shape;1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83" name="Google Shape;1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02" name="Google Shape;2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29" name="Google Shape;2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48" name="Google Shape;2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74" name="Google Shape;2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93" name="Google Shape;2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312" name="Google Shape;3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334" name="Google Shape;3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362" name="Google Shape;3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378" name="Google Shape;3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384" name="Google Shape;38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427" name="Google Shape;42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458" name="Google Shape;45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490" name="Google Shape;49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06" name="Google Shape;50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25" name="Google Shape;5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45" name="Google Shape;54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69" name="Google Shape;56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602" name="Google Shape;60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627" name="Google Shape;62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646" name="Google Shape;64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2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662" name="Google Shape;66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669" name="Google Shape;66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2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675" name="Google Shape;67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2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681" name="Google Shape;68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687" name="Google Shape;68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2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707" name="Google Shape;70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3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714" name="Google Shape;71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3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724" name="Google Shape;72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730" name="Google Shape;73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3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753" name="Google Shape;75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3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774" name="Google Shape;77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3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785" name="Google Shape;78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3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794" name="Google Shape;79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3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00" name="Google Shape;80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3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33" name="Google Shape;83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3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56" name="Google Shape;85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4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62" name="Google Shape;86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4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87" name="Google Shape;88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4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08" name="Google Shape;90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4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31" name="Google Shape;93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4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49" name="Google Shape;94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4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70" name="Google Shape;97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4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82" name="Google Shape;98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4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006" name="Google Shape;100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4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031" name="Google Shape;103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4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056" name="Google Shape;105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5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072" name="Google Shape;107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5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078" name="Google Shape;107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5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084" name="Google Shape;1084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5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02" name="Google Shape;110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5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19" name="Google Shape;111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5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34" name="Google Shape;113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5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51" name="Google Shape;1151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5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65" name="Google Shape;1165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5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71" name="Google Shape;1171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5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95" name="Google Shape;1195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6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03" name="Google Shape;1203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6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09" name="Google Shape;1209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6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28" name="Google Shape;1228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6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47" name="Google Shape;1247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6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57" name="Google Shape;1257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6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67" name="Google Shape;126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6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86" name="Google Shape;1286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p6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97" name="Google Shape;1297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6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16" name="Google Shape;1316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6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35" name="Google Shape;133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7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51" name="Google Shape;1351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7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70" name="Google Shape;1370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7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76" name="Google Shape;137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7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95" name="Google Shape;139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7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36" name="Google Shape;1436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p7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54" name="Google Shape;1454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7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67" name="Google Shape;1467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7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74" name="Google Shape;1474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9"/>
          <p:cNvSpPr txBox="1">
            <a:spLocks noGrp="1"/>
          </p:cNvSpPr>
          <p:nvPr>
            <p:ph type="ctrTitle"/>
          </p:nvPr>
        </p:nvSpPr>
        <p:spPr>
          <a:xfrm>
            <a:off x="457200" y="668049"/>
            <a:ext cx="7626795" cy="2841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9"/>
          <p:cNvSpPr txBox="1">
            <a:spLocks noGrp="1"/>
          </p:cNvSpPr>
          <p:nvPr>
            <p:ph type="subTitle" idx="1"/>
          </p:nvPr>
        </p:nvSpPr>
        <p:spPr>
          <a:xfrm>
            <a:off x="457200" y="3602038"/>
            <a:ext cx="7626795" cy="250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9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9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0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0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0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0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3"/>
          <p:cNvSpPr txBox="1">
            <a:spLocks noGrp="1"/>
          </p:cNvSpPr>
          <p:nvPr>
            <p:ph type="title"/>
          </p:nvPr>
        </p:nvSpPr>
        <p:spPr>
          <a:xfrm>
            <a:off x="457200" y="668050"/>
            <a:ext cx="7673389" cy="381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3"/>
          <p:cNvSpPr txBox="1">
            <a:spLocks noGrp="1"/>
          </p:cNvSpPr>
          <p:nvPr>
            <p:ph type="body" idx="1"/>
          </p:nvPr>
        </p:nvSpPr>
        <p:spPr>
          <a:xfrm>
            <a:off x="457200" y="4589463"/>
            <a:ext cx="7673389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3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3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" name="Google Shape;40;p8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1" name="Google Shape;41;p84"/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42" name="Google Shape;42;p84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3" name="Google Shape;43;p84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4" name="Google Shape;44;p84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45" name="Google Shape;45;p8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" name="Google Shape;46;p84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0451534" cy="1591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4"/>
          <p:cNvSpPr txBox="1">
            <a:spLocks noGrp="1"/>
          </p:cNvSpPr>
          <p:nvPr>
            <p:ph type="body" idx="1"/>
          </p:nvPr>
        </p:nvSpPr>
        <p:spPr>
          <a:xfrm>
            <a:off x="457200" y="2341329"/>
            <a:ext cx="5562600" cy="3835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84"/>
          <p:cNvSpPr txBox="1">
            <a:spLocks noGrp="1"/>
          </p:cNvSpPr>
          <p:nvPr>
            <p:ph type="body" idx="2"/>
          </p:nvPr>
        </p:nvSpPr>
        <p:spPr>
          <a:xfrm>
            <a:off x="6172200" y="2341329"/>
            <a:ext cx="4736534" cy="3835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4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4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" name="Google Shape;54;p8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55" name="Google Shape;55;p85"/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56" name="Google Shape;56;p85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7" name="Google Shape;57;p85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8" name="Google Shape;58;p85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59" name="Google Shape;59;p8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0" name="Google Shape;60;p85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0450629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5"/>
          <p:cNvSpPr txBox="1">
            <a:spLocks noGrp="1"/>
          </p:cNvSpPr>
          <p:nvPr>
            <p:ph type="body" idx="1"/>
          </p:nvPr>
        </p:nvSpPr>
        <p:spPr>
          <a:xfrm>
            <a:off x="457086" y="2182814"/>
            <a:ext cx="502151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5"/>
          <p:cNvSpPr txBox="1">
            <a:spLocks noGrp="1"/>
          </p:cNvSpPr>
          <p:nvPr>
            <p:ph type="body" idx="2"/>
          </p:nvPr>
        </p:nvSpPr>
        <p:spPr>
          <a:xfrm>
            <a:off x="457086" y="3115949"/>
            <a:ext cx="5021512" cy="307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5"/>
          <p:cNvSpPr txBox="1">
            <a:spLocks noGrp="1"/>
          </p:cNvSpPr>
          <p:nvPr>
            <p:ph type="body" idx="3"/>
          </p:nvPr>
        </p:nvSpPr>
        <p:spPr>
          <a:xfrm>
            <a:off x="5890597" y="2182814"/>
            <a:ext cx="501723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85"/>
          <p:cNvSpPr txBox="1">
            <a:spLocks noGrp="1"/>
          </p:cNvSpPr>
          <p:nvPr>
            <p:ph type="body" idx="4"/>
          </p:nvPr>
        </p:nvSpPr>
        <p:spPr>
          <a:xfrm>
            <a:off x="5890597" y="3115949"/>
            <a:ext cx="5017232" cy="307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5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5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6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63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6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6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87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7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" name="Google Shape;79;p8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0" name="Google Shape;80;p88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81" name="Google Shape;81;p88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2" name="Google Shape;82;p88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3" name="Google Shape;83;p88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4" name="Google Shape;84;p88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5" name="Google Shape;85;p88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6" name="Google Shape;86;p88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87" name="Google Shape;87;p8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8" name="Google Shape;88;p88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4314825" cy="195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88"/>
          <p:cNvSpPr txBox="1">
            <a:spLocks noGrp="1"/>
          </p:cNvSpPr>
          <p:nvPr>
            <p:ph type="body" idx="1"/>
          </p:nvPr>
        </p:nvSpPr>
        <p:spPr>
          <a:xfrm>
            <a:off x="5183188" y="668049"/>
            <a:ext cx="4875212" cy="5231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0" name="Google Shape;90;p88"/>
          <p:cNvSpPr txBox="1">
            <a:spLocks noGrp="1"/>
          </p:cNvSpPr>
          <p:nvPr>
            <p:ph type="body" idx="2"/>
          </p:nvPr>
        </p:nvSpPr>
        <p:spPr>
          <a:xfrm>
            <a:off x="457200" y="2749024"/>
            <a:ext cx="4314825" cy="3119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8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88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88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" name="Google Shape;96;p8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97" name="Google Shape;97;p89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98" name="Google Shape;98;p89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9" name="Google Shape;99;p89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0" name="Google Shape;100;p89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1" name="Google Shape;101;p89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2" name="Google Shape;102;p89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3" name="Google Shape;103;p89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04" name="Google Shape;104;p89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5" name="Google Shape;105;p89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4314825" cy="2235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  <a:defRPr sz="4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89"/>
          <p:cNvSpPr>
            <a:spLocks noGrp="1"/>
          </p:cNvSpPr>
          <p:nvPr>
            <p:ph type="pic" idx="2"/>
          </p:nvPr>
        </p:nvSpPr>
        <p:spPr>
          <a:xfrm>
            <a:off x="5183188" y="668049"/>
            <a:ext cx="4958436" cy="5231253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89"/>
          <p:cNvSpPr txBox="1">
            <a:spLocks noGrp="1"/>
          </p:cNvSpPr>
          <p:nvPr>
            <p:ph type="body" idx="1"/>
          </p:nvPr>
        </p:nvSpPr>
        <p:spPr>
          <a:xfrm>
            <a:off x="457200" y="2941222"/>
            <a:ext cx="4314825" cy="292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8" name="Google Shape;108;p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89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89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0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90"/>
          <p:cNvSpPr txBox="1">
            <a:spLocks noGrp="1"/>
          </p:cNvSpPr>
          <p:nvPr>
            <p:ph type="body" idx="1"/>
          </p:nvPr>
        </p:nvSpPr>
        <p:spPr>
          <a:xfrm rot="5400000">
            <a:off x="2259593" y="294320"/>
            <a:ext cx="4080250" cy="768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90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90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9" name="Google Shape;119;p9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20" name="Google Shape;120;p91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21" name="Google Shape;121;p91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2" name="Google Shape;122;p91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3" name="Google Shape;123;p91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4" name="Google Shape;124;p91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5" name="Google Shape;125;p91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6" name="Google Shape;126;p91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27" name="Google Shape;127;p91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2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8" name="Google Shape;128;p91"/>
          <p:cNvSpPr txBox="1">
            <a:spLocks noGrp="1"/>
          </p:cNvSpPr>
          <p:nvPr>
            <p:ph type="title"/>
          </p:nvPr>
        </p:nvSpPr>
        <p:spPr>
          <a:xfrm rot="5400000">
            <a:off x="5866305" y="2108056"/>
            <a:ext cx="5508913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91"/>
          <p:cNvSpPr txBox="1">
            <a:spLocks noGrp="1"/>
          </p:cNvSpPr>
          <p:nvPr>
            <p:ph type="body" idx="1"/>
          </p:nvPr>
        </p:nvSpPr>
        <p:spPr>
          <a:xfrm rot="5400000">
            <a:off x="1047293" y="77957"/>
            <a:ext cx="5508913" cy="6689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9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91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1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2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82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82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82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Google Shape;7;p7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" name="Google Shape;8;p78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9" name="Google Shape;9;p78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" name="Google Shape;10;p78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" name="Google Shape;11;p78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" name="Google Shape;12;p78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" name="Google Shape;13;p78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4" name="Google Shape;14;p7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1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" name="Google Shape;15;p78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  <a:defRPr sz="4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78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7" name="Google Shape;17;p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8" name="Google Shape;18;p78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9" name="Google Shape;19;p78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u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5" name="Google Shape;135;p8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3F3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36" name="Google Shape;136;p81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37" name="Google Shape;137;p81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8" name="Google Shape;138;p81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9" name="Google Shape;139;p81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0" name="Google Shape;140;p81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1" name="Google Shape;141;p81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42" name="Google Shape;142;p81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3" name="Google Shape;143;p81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ill Sans"/>
              <a:buNone/>
              <a:defRPr sz="4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4" name="Google Shape;144;p81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5" name="Google Shape;145;p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6" name="Google Shape;146;p81"/>
          <p:cNvSpPr txBox="1">
            <a:spLocks noGrp="1"/>
          </p:cNvSpPr>
          <p:nvPr>
            <p:ph type="ftr" idx="11"/>
          </p:nvPr>
        </p:nvSpPr>
        <p:spPr>
          <a:xfrm>
            <a:off x="457200" y="15544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7" name="Google Shape;147;p81"/>
          <p:cNvSpPr txBox="1">
            <a:spLocks noGrp="1"/>
          </p:cNvSpPr>
          <p:nvPr>
            <p:ph type="sldNum" idx="12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u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u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u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u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u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u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u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u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u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.jp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11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59" name="Google Shape;159;p1" descr="Planta crescendo em uma fenda de concreto"/>
          <p:cNvPicPr preferRelativeResize="0"/>
          <p:nvPr/>
        </p:nvPicPr>
        <p:blipFill rotWithShape="1">
          <a:blip r:embed="rId3">
            <a:alphaModFix/>
          </a:blip>
          <a:srcRect t="15708" r="-1"/>
          <a:stretch/>
        </p:blipFill>
        <p:spPr>
          <a:xfrm>
            <a:off x="1530" y="10"/>
            <a:ext cx="12188941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"/>
          <p:cNvSpPr/>
          <p:nvPr/>
        </p:nvSpPr>
        <p:spPr>
          <a:xfrm rot="-5400000">
            <a:off x="389239" y="-389238"/>
            <a:ext cx="6858000" cy="7636476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000000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1" name="Google Shape;161;p1"/>
          <p:cNvSpPr txBox="1">
            <a:spLocks noGrp="1"/>
          </p:cNvSpPr>
          <p:nvPr>
            <p:ph type="ctrTitle"/>
          </p:nvPr>
        </p:nvSpPr>
        <p:spPr>
          <a:xfrm>
            <a:off x="457199" y="1122363"/>
            <a:ext cx="563880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62" name="Google Shape;162;p1"/>
          <p:cNvSpPr txBox="1">
            <a:spLocks noGrp="1"/>
          </p:cNvSpPr>
          <p:nvPr>
            <p:ph type="subTitle" idx="1"/>
          </p:nvPr>
        </p:nvSpPr>
        <p:spPr>
          <a:xfrm>
            <a:off x="457199" y="3602038"/>
            <a:ext cx="563880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63" name="Google Shape;16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88776"/>
            <a:ext cx="12192872" cy="909363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"/>
          <p:cNvSpPr txBox="1"/>
          <p:nvPr/>
        </p:nvSpPr>
        <p:spPr>
          <a:xfrm>
            <a:off x="7469798" y="6217233"/>
            <a:ext cx="590011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BENEFÍCIO DE PRESTAÇÃO CONTINUADA</a:t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71" name="Google Shape;171;p2"/>
          <p:cNvGrpSpPr/>
          <p:nvPr/>
        </p:nvGrpSpPr>
        <p:grpSpPr>
          <a:xfrm>
            <a:off x="6744625" y="685620"/>
            <a:ext cx="5737825" cy="6317181"/>
            <a:chOff x="6744625" y="685620"/>
            <a:chExt cx="5737825" cy="6317181"/>
          </a:xfrm>
        </p:grpSpPr>
        <p:sp>
          <p:nvSpPr>
            <p:cNvPr id="172" name="Google Shape;172;p2"/>
            <p:cNvSpPr/>
            <p:nvPr/>
          </p:nvSpPr>
          <p:spPr>
            <a:xfrm>
              <a:off x="9737132" y="6155147"/>
              <a:ext cx="227139" cy="22713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6744625" y="967196"/>
              <a:ext cx="2116766" cy="211676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 rot="-2700000">
              <a:off x="9618226" y="3599573"/>
              <a:ext cx="2057060" cy="3135067"/>
            </a:xfrm>
            <a:custGeom>
              <a:avLst/>
              <a:gdLst/>
              <a:ahLst/>
              <a:cxnLst/>
              <a:rect l="l" t="t" r="r" b="b"/>
              <a:pathLst>
                <a:path w="3413378" h="6532054" extrusionOk="0">
                  <a:moveTo>
                    <a:pt x="3413379" y="3266028"/>
                  </a:moveTo>
                  <a:cubicBezTo>
                    <a:pt x="3413379" y="5069777"/>
                    <a:pt x="1706689" y="6532055"/>
                    <a:pt x="1706689" y="6532055"/>
                  </a:cubicBezTo>
                  <a:cubicBezTo>
                    <a:pt x="1706689" y="6532055"/>
                    <a:pt x="0" y="5069777"/>
                    <a:pt x="0" y="3266028"/>
                  </a:cubicBezTo>
                  <a:cubicBezTo>
                    <a:pt x="0" y="1462278"/>
                    <a:pt x="1706689" y="0"/>
                    <a:pt x="1706689" y="0"/>
                  </a:cubicBezTo>
                  <a:cubicBezTo>
                    <a:pt x="1706689" y="0"/>
                    <a:pt x="3413379" y="1462278"/>
                    <a:pt x="3413379" y="3266028"/>
                  </a:cubicBez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8636262" y="685620"/>
              <a:ext cx="265579" cy="265579"/>
            </a:xfrm>
            <a:prstGeom prst="ellipse">
              <a:avLst/>
            </a:pr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660221" y="1219177"/>
              <a:ext cx="528731" cy="1057462"/>
            </a:xfrm>
            <a:custGeom>
              <a:avLst/>
              <a:gdLst/>
              <a:ahLst/>
              <a:cxnLst/>
              <a:rect l="l" t="t" r="r" b="b"/>
              <a:pathLst>
                <a:path w="528731" h="1057462" extrusionOk="0">
                  <a:moveTo>
                    <a:pt x="528731" y="0"/>
                  </a:moveTo>
                  <a:lnTo>
                    <a:pt x="528731" y="1057462"/>
                  </a:lnTo>
                  <a:cubicBezTo>
                    <a:pt x="236721" y="1057462"/>
                    <a:pt x="0" y="820741"/>
                    <a:pt x="0" y="528731"/>
                  </a:cubicBezTo>
                  <a:cubicBezTo>
                    <a:pt x="0" y="236721"/>
                    <a:pt x="236721" y="0"/>
                    <a:pt x="528731" y="0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77" name="Google Shape;177;p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119997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MARCOS AURÉLIO ARAUJO DE OLIVEIRA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9" name="Google Shape;179;p2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5895581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lang="pt-BR" sz="2200" b="1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ADVOGADO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lang="pt-BR" sz="2200" b="1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ESPECIALISTA EM DIREITO PREVIDENCIÁRIO E PROCESSO ADMINISTRATIVO PREVIDENCIÁRIO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lang="pt-BR" sz="2200" b="1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MEMBRO DA COMISSÃO DE DIREITO PREVIDENCIÁRIO DA OAB/SE.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lang="pt-BR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COORDENADOR DE ESTUDOS PREVIDENCIÁRIOS DA ESA/SE</a:t>
            </a:r>
            <a:endParaRPr sz="2200" b="1" i="0" u="none" strike="noStrike" dirty="0"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lang="pt-BR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PALESTRANTE</a:t>
            </a:r>
            <a:endParaRPr sz="2200" b="1" i="0" u="none" strike="noStrike" dirty="0"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lang="pt-BR" sz="2200" b="1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@advogadomarcosaurelio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1301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dirty="0"/>
          </a:p>
        </p:txBody>
      </p:sp>
      <p:pic>
        <p:nvPicPr>
          <p:cNvPr id="180" name="Google Shape;180;p2" descr="Homem sentado em frente a computador&#10;&#10;Descrição gerada automaticamente"/>
          <p:cNvPicPr preferRelativeResize="0"/>
          <p:nvPr/>
        </p:nvPicPr>
        <p:blipFill rotWithShape="1">
          <a:blip r:embed="rId4">
            <a:alphaModFix/>
          </a:blip>
          <a:srcRect t="4001" r="-2" b="20998"/>
          <a:stretch/>
        </p:blipFill>
        <p:spPr>
          <a:xfrm>
            <a:off x="7048316" y="1135173"/>
            <a:ext cx="4748792" cy="4648033"/>
          </a:xfrm>
          <a:custGeom>
            <a:avLst/>
            <a:gdLst/>
            <a:ahLst/>
            <a:cxnLst/>
            <a:rect l="l" t="t" r="r" b="b"/>
            <a:pathLst>
              <a:path w="3129592" h="3129592" extrusionOk="0">
                <a:moveTo>
                  <a:pt x="1564796" y="0"/>
                </a:moveTo>
                <a:cubicBezTo>
                  <a:pt x="2429009" y="0"/>
                  <a:pt x="3129592" y="700583"/>
                  <a:pt x="3129592" y="1564796"/>
                </a:cubicBezTo>
                <a:cubicBezTo>
                  <a:pt x="3129592" y="2429009"/>
                  <a:pt x="2429009" y="3129592"/>
                  <a:pt x="1564796" y="3129592"/>
                </a:cubicBezTo>
                <a:cubicBezTo>
                  <a:pt x="700583" y="3129592"/>
                  <a:pt x="0" y="2429009"/>
                  <a:pt x="0" y="1564796"/>
                </a:cubicBezTo>
                <a:cubicBezTo>
                  <a:pt x="0" y="700583"/>
                  <a:pt x="700583" y="0"/>
                  <a:pt x="1564796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6" name="Google Shape;186;p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06A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7" name="Google Shape;187;p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8" name="Google Shape;188;p3"/>
          <p:cNvSpPr/>
          <p:nvPr/>
        </p:nvSpPr>
        <p:spPr>
          <a:xfrm>
            <a:off x="457200" y="593710"/>
            <a:ext cx="11298473" cy="56684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9" name="Google Shape;189;p3"/>
          <p:cNvSpPr txBox="1">
            <a:spLocks noGrp="1"/>
          </p:cNvSpPr>
          <p:nvPr>
            <p:ph type="title"/>
          </p:nvPr>
        </p:nvSpPr>
        <p:spPr>
          <a:xfrm>
            <a:off x="686162" y="814726"/>
            <a:ext cx="4899913" cy="5243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ill Sans"/>
              <a:buNone/>
            </a:pPr>
            <a:r>
              <a:rPr lang="pt-BR">
                <a:solidFill>
                  <a:schemeClr val="dk2"/>
                </a:solidFill>
              </a:rPr>
              <a:t>SEGURIDADE SOCIAL</a:t>
            </a:r>
            <a:endParaRPr/>
          </a:p>
        </p:txBody>
      </p:sp>
      <p:grpSp>
        <p:nvGrpSpPr>
          <p:cNvPr id="190" name="Google Shape;190;p3"/>
          <p:cNvGrpSpPr/>
          <p:nvPr/>
        </p:nvGrpSpPr>
        <p:grpSpPr>
          <a:xfrm>
            <a:off x="5206541" y="814727"/>
            <a:ext cx="5464730" cy="5464730"/>
            <a:chOff x="834566" y="0"/>
            <a:chExt cx="5464730" cy="5464730"/>
          </a:xfrm>
        </p:grpSpPr>
        <p:sp>
          <p:nvSpPr>
            <p:cNvPr id="191" name="Google Shape;191;p3"/>
            <p:cNvSpPr/>
            <p:nvPr/>
          </p:nvSpPr>
          <p:spPr>
            <a:xfrm>
              <a:off x="834566" y="0"/>
              <a:ext cx="5464730" cy="5464730"/>
            </a:xfrm>
            <a:prstGeom prst="diamond">
              <a:avLst/>
            </a:prstGeom>
            <a:solidFill>
              <a:srgbClr val="FED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353715" y="519149"/>
              <a:ext cx="2131244" cy="2131244"/>
            </a:xfrm>
            <a:prstGeom prst="roundRect">
              <a:avLst>
                <a:gd name="adj" fmla="val 16667"/>
              </a:avLst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"/>
            <p:cNvSpPr txBox="1"/>
            <p:nvPr/>
          </p:nvSpPr>
          <p:spPr>
            <a:xfrm>
              <a:off x="1457754" y="623188"/>
              <a:ext cx="1923166" cy="1923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Gill Sans"/>
                <a:buNone/>
              </a:pPr>
              <a:r>
                <a:rPr lang="pt-BR" sz="1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O ART. 194 DA COSTITUIÇÃO FEDERAL DEFINE A SEGURARIDADE SOCIAL COMO UM CONJUNTO DE AÇÕES DE INICIATIVA DO PODER PÚBLICO, DESTINADAS A ASSEGURAR O DIREITO RELATIVO A SAÚDE, A PREVIDÊNCIA E A ASSISTÊNCIA SOCIAL.</a:t>
              </a:r>
              <a:endParaRPr sz="1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3648902" y="519149"/>
              <a:ext cx="2131244" cy="2131244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"/>
            <p:cNvSpPr txBox="1"/>
            <p:nvPr/>
          </p:nvSpPr>
          <p:spPr>
            <a:xfrm>
              <a:off x="3752941" y="623188"/>
              <a:ext cx="1923166" cy="1923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Gill Sans"/>
                <a:buNone/>
              </a:pPr>
              <a:r>
                <a:rPr lang="pt-BR" sz="1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ASSISTÊNCIA SOCIAL É UM DOS SERVIÇOS QUE DEVE SER PRESTADO PELO PODER PÚBLIO, ART. 203 E 204 DA CF E LEI 8.742/93.</a:t>
              </a:r>
              <a:endParaRPr sz="1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1353715" y="2814335"/>
              <a:ext cx="2131244" cy="2131244"/>
            </a:xfrm>
            <a:prstGeom prst="roundRect">
              <a:avLst>
                <a:gd name="adj" fmla="val 16667"/>
              </a:avLst>
            </a:prstGeom>
            <a:solidFill>
              <a:srgbClr val="138E7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"/>
            <p:cNvSpPr txBox="1"/>
            <p:nvPr/>
          </p:nvSpPr>
          <p:spPr>
            <a:xfrm>
              <a:off x="1457754" y="2918374"/>
              <a:ext cx="1923166" cy="1923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Gill Sans"/>
                <a:buNone/>
              </a:pPr>
              <a:r>
                <a:rPr lang="pt-BR" sz="1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PREVIDÊNCIA SOCIAL, ART. 201 E 202, CF, LEI 8213/91, 8121/91 E EMENDA CONSTITUCIONAL 103/2019</a:t>
              </a:r>
              <a:endParaRPr sz="1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3648902" y="2814335"/>
              <a:ext cx="2131244" cy="2131244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"/>
            <p:cNvSpPr txBox="1"/>
            <p:nvPr/>
          </p:nvSpPr>
          <p:spPr>
            <a:xfrm>
              <a:off x="3752941" y="2918374"/>
              <a:ext cx="1923166" cy="1923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Gill Sans"/>
                <a:buNone/>
              </a:pPr>
              <a:r>
                <a:rPr lang="pt-BR" sz="1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SAÚDE, ARTS 196 A 200 DA CF E LEI 8.080/90.</a:t>
              </a:r>
              <a:endParaRPr sz="1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5" name="Google Shape;205;p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5F4E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6" name="Google Shape;206;p4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06A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7" name="Google Shape;207;p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8" name="Google Shape;208;p4"/>
          <p:cNvSpPr/>
          <p:nvPr/>
        </p:nvSpPr>
        <p:spPr>
          <a:xfrm>
            <a:off x="457200" y="593710"/>
            <a:ext cx="11298473" cy="56684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9" name="Google Shape;209;p4"/>
          <p:cNvSpPr txBox="1">
            <a:spLocks noGrp="1"/>
          </p:cNvSpPr>
          <p:nvPr>
            <p:ph type="title"/>
          </p:nvPr>
        </p:nvSpPr>
        <p:spPr>
          <a:xfrm>
            <a:off x="729455" y="849394"/>
            <a:ext cx="10741713" cy="136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ill Sans"/>
              <a:buNone/>
            </a:pPr>
            <a:r>
              <a:rPr lang="pt-BR">
                <a:solidFill>
                  <a:schemeClr val="dk2"/>
                </a:solidFill>
              </a:rPr>
              <a:t>BPC/LOAS </a:t>
            </a:r>
            <a:endParaRPr/>
          </a:p>
        </p:txBody>
      </p:sp>
      <p:grpSp>
        <p:nvGrpSpPr>
          <p:cNvPr id="210" name="Google Shape;210;p4"/>
          <p:cNvGrpSpPr/>
          <p:nvPr/>
        </p:nvGrpSpPr>
        <p:grpSpPr>
          <a:xfrm>
            <a:off x="980124" y="2525755"/>
            <a:ext cx="10240376" cy="3342768"/>
            <a:chOff x="250668" y="185584"/>
            <a:chExt cx="10240376" cy="3342768"/>
          </a:xfrm>
        </p:grpSpPr>
        <p:sp>
          <p:nvSpPr>
            <p:cNvPr id="211" name="Google Shape;211;p4"/>
            <p:cNvSpPr/>
            <p:nvPr/>
          </p:nvSpPr>
          <p:spPr>
            <a:xfrm>
              <a:off x="250668" y="185584"/>
              <a:ext cx="1355699" cy="1355699"/>
            </a:xfrm>
            <a:prstGeom prst="ellipse">
              <a:avLst/>
            </a:prstGeom>
            <a:solidFill>
              <a:srgbClr val="FC7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535365" y="470281"/>
              <a:ext cx="786305" cy="78630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1896875" y="185584"/>
              <a:ext cx="3195578" cy="1355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 txBox="1"/>
            <p:nvPr/>
          </p:nvSpPr>
          <p:spPr>
            <a:xfrm>
              <a:off x="1896875" y="185584"/>
              <a:ext cx="3195578" cy="1355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Gill Sans"/>
                <a:buNone/>
              </a:pPr>
              <a:r>
                <a:rPr lang="pt-BR" sz="1100" b="1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REGULAMENTADO PELO ART. 203 DA CF E PELA LEI 8.742/93.</a:t>
              </a:r>
              <a:endParaRPr sz="1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5649259" y="185584"/>
              <a:ext cx="1355699" cy="13556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5933956" y="470281"/>
              <a:ext cx="786305" cy="78630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7295466" y="185584"/>
              <a:ext cx="3195578" cy="1355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 txBox="1"/>
            <p:nvPr/>
          </p:nvSpPr>
          <p:spPr>
            <a:xfrm>
              <a:off x="7295466" y="185584"/>
              <a:ext cx="3195578" cy="1355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Gill Sans"/>
                <a:buNone/>
              </a:pPr>
              <a:r>
                <a:rPr lang="pt-BR" sz="1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ART.203, INCISO V : </a:t>
              </a:r>
              <a:r>
                <a:rPr lang="pt-BR" sz="1100" b="0" i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A </a:t>
              </a:r>
              <a:r>
                <a:rPr lang="pt-BR" sz="1100" b="1" i="0" u="sng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GARANTIA DE UM SALÁRIO MÍNIMO DE BENEFÍCIO MENSAL</a:t>
              </a:r>
              <a:r>
                <a:rPr lang="pt-BR" sz="1100" b="0" i="0" u="sng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à </a:t>
              </a:r>
              <a:r>
                <a:rPr lang="pt-BR" sz="1100" b="1" i="0" u="sng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PESSOA PORTADORA DE DEFICIÊNCIA E AO IDOSO QUE COMPROVEM NÃO POSSUIR MEIOS DE PROVER À PRÓPRIA MANUTENÇÃO</a:t>
              </a:r>
              <a:r>
                <a:rPr lang="pt-BR" sz="1100" b="0" i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ou de tê-la provida por sua família, conforme dispuser a lei.</a:t>
              </a:r>
              <a:endParaRPr sz="1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250668" y="2172653"/>
              <a:ext cx="1355699" cy="1355699"/>
            </a:xfrm>
            <a:prstGeom prst="ellipse">
              <a:avLst/>
            </a:prstGeom>
            <a:solidFill>
              <a:srgbClr val="138E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535365" y="2457350"/>
              <a:ext cx="786305" cy="786305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1896875" y="2172653"/>
              <a:ext cx="3195578" cy="1355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"/>
            <p:cNvSpPr txBox="1"/>
            <p:nvPr/>
          </p:nvSpPr>
          <p:spPr>
            <a:xfrm>
              <a:off x="1896875" y="2172653"/>
              <a:ext cx="3195578" cy="1355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Gill Sans"/>
                <a:buNone/>
              </a:pPr>
              <a:r>
                <a:rPr lang="pt-BR" sz="1100" b="1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LEI 8742/93 LEI DE ORGANIZAÇÃO A ASSISTÊNCIA SOCIAL – LOAS</a:t>
              </a:r>
              <a:endParaRPr sz="1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5649259" y="2172653"/>
              <a:ext cx="1355699" cy="13556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5933956" y="2457350"/>
              <a:ext cx="786305" cy="786305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7295466" y="2172653"/>
              <a:ext cx="3195578" cy="1355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 txBox="1"/>
            <p:nvPr/>
          </p:nvSpPr>
          <p:spPr>
            <a:xfrm>
              <a:off x="7295466" y="2172653"/>
              <a:ext cx="3195578" cy="1355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Gill Sans"/>
                <a:buNone/>
              </a:pPr>
              <a:r>
                <a:rPr lang="pt-BR" sz="1100" b="0" i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Art. 20.  O BENEFÍCIO DE PRESTAÇÃO CONTINUADA </a:t>
              </a:r>
              <a:r>
                <a:rPr lang="pt-BR" sz="1100" b="1" i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É A </a:t>
              </a:r>
              <a:r>
                <a:rPr lang="pt-BR" sz="1100" b="1" i="0" u="sng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GARANTIA DE UM SALÁRIO-MÍNIMO MENSAL À PESSOA COM DEFICIÊNCIA E AO IDOSO COM 65 (SESSENTA E CINCO) ANOS OU MAI</a:t>
              </a:r>
              <a:r>
                <a:rPr lang="pt-BR" sz="1100" b="1" i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S</a:t>
              </a:r>
              <a:r>
                <a:rPr lang="pt-BR" sz="1100" b="0" i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QUE COMPROVEM NÃO POSSUIR MEIOS DE PROVER A PRÓPRIA MANUTENÇÃO NEM DE TÊ-LA PROVIDA POR SUA FAMÍLIA.    </a:t>
              </a:r>
              <a:endParaRPr sz="1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2" name="Google Shape;232;p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3" name="Google Shape;233;p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4" name="Google Shape;234;p5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11873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QUEM PODE TER ACESSO?</a:t>
            </a:r>
            <a:endParaRPr/>
          </a:p>
        </p:txBody>
      </p:sp>
      <p:grpSp>
        <p:nvGrpSpPr>
          <p:cNvPr id="235" name="Google Shape;235;p5"/>
          <p:cNvGrpSpPr/>
          <p:nvPr/>
        </p:nvGrpSpPr>
        <p:grpSpPr>
          <a:xfrm>
            <a:off x="457200" y="2150327"/>
            <a:ext cx="11111678" cy="4026635"/>
            <a:chOff x="0" y="53239"/>
            <a:chExt cx="11111678" cy="4026635"/>
          </a:xfrm>
        </p:grpSpPr>
        <p:sp>
          <p:nvSpPr>
            <p:cNvPr id="236" name="Google Shape;236;p5"/>
            <p:cNvSpPr/>
            <p:nvPr/>
          </p:nvSpPr>
          <p:spPr>
            <a:xfrm>
              <a:off x="0" y="53239"/>
              <a:ext cx="3146453" cy="1997997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349605" y="385364"/>
              <a:ext cx="3146453" cy="199799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5"/>
            <p:cNvSpPr txBox="1"/>
            <p:nvPr/>
          </p:nvSpPr>
          <p:spPr>
            <a:xfrm>
              <a:off x="408124" y="443883"/>
              <a:ext cx="3029415" cy="1880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lang="pt-BR" sz="2000" dirty="0">
                  <a:solidFill>
                    <a:schemeClr val="tx1"/>
                  </a:solidFill>
                  <a:latin typeface="Times New Roman" panose="02020603050405020304" pitchFamily="18" charset="0"/>
                  <a:ea typeface="Gill Sans"/>
                  <a:cs typeface="Times New Roman" panose="02020603050405020304" pitchFamily="18" charset="0"/>
                  <a:sym typeface="Gill Sans"/>
                </a:rPr>
                <a:t>PESSOA IDOSA COM 65 ANOS OU MAIS</a:t>
              </a:r>
              <a:r>
                <a:rPr lang="pt-BR" sz="2000" dirty="0">
                  <a:solidFill>
                    <a:schemeClr val="lt1"/>
                  </a:solidFill>
                  <a:latin typeface="Times New Roman" panose="02020603050405020304" pitchFamily="18" charset="0"/>
                  <a:ea typeface="Gill Sans"/>
                  <a:cs typeface="Times New Roman" panose="02020603050405020304" pitchFamily="18" charset="0"/>
                  <a:sym typeface="Gill Sans"/>
                </a:rPr>
                <a:t>;</a:t>
              </a:r>
              <a:endParaRPr sz="2000" dirty="0">
                <a:solidFill>
                  <a:schemeClr val="lt1"/>
                </a:solidFill>
                <a:latin typeface="Times New Roman" panose="02020603050405020304" pitchFamily="18" charset="0"/>
                <a:ea typeface="Gill Sans"/>
                <a:cs typeface="Times New Roman" panose="02020603050405020304" pitchFamily="18" charset="0"/>
                <a:sym typeface="Gill Sans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7615619" y="53239"/>
              <a:ext cx="3146453" cy="1997997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7965225" y="385364"/>
              <a:ext cx="3146453" cy="199799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5"/>
            <p:cNvSpPr txBox="1"/>
            <p:nvPr/>
          </p:nvSpPr>
          <p:spPr>
            <a:xfrm>
              <a:off x="8023744" y="443883"/>
              <a:ext cx="3029415" cy="1880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lang="pt-BR" sz="2000" dirty="0">
                  <a:solidFill>
                    <a:schemeClr val="tx1"/>
                  </a:solidFill>
                  <a:latin typeface="Times New Roman" panose="02020603050405020304" pitchFamily="18" charset="0"/>
                  <a:ea typeface="Gill Sans"/>
                  <a:cs typeface="Times New Roman" panose="02020603050405020304" pitchFamily="18" charset="0"/>
                  <a:sym typeface="Gill Sans"/>
                </a:rPr>
                <a:t>PESSOA COM DEFICIÊNCIA, NÃO IMPORTA A IDADE</a:t>
              </a:r>
              <a:r>
                <a:rPr lang="pt-BR" sz="2000" dirty="0">
                  <a:solidFill>
                    <a:schemeClr val="tx1"/>
                  </a:solidFill>
                  <a:latin typeface="Gill Sans"/>
                  <a:ea typeface="Gill Sans"/>
                  <a:cs typeface="Gill Sans"/>
                  <a:sym typeface="Gill Sans"/>
                </a:rPr>
                <a:t>;</a:t>
              </a:r>
              <a:endParaRPr sz="2000" dirty="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3821696" y="1749751"/>
              <a:ext cx="3146453" cy="1997997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4171302" y="2081877"/>
              <a:ext cx="3146453" cy="199799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4229821" y="2140396"/>
              <a:ext cx="3029415" cy="1880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lang="pt-BR" sz="2000" dirty="0">
                  <a:solidFill>
                    <a:schemeClr val="tx1"/>
                  </a:solidFill>
                  <a:latin typeface="Times New Roman" panose="02020603050405020304" pitchFamily="18" charset="0"/>
                  <a:ea typeface="Gill Sans"/>
                  <a:cs typeface="Times New Roman" panose="02020603050405020304" pitchFamily="18" charset="0"/>
                  <a:sym typeface="Gill Sans"/>
                </a:rPr>
                <a:t>QUE NÃO POSSUA MEIO DE PROVER A PRÓPRIA SUBSISTÊNCIA E NEM DE TÊ-LA PROVIDA POR SUA FAMÍLIA</a:t>
              </a:r>
              <a:endParaRPr sz="2000" dirty="0">
                <a:solidFill>
                  <a:schemeClr val="tx1"/>
                </a:solidFill>
                <a:latin typeface="Times New Roman" panose="02020603050405020304" pitchFamily="18" charset="0"/>
                <a:ea typeface="Gill Sans"/>
                <a:cs typeface="Times New Roman" panose="02020603050405020304" pitchFamily="18" charset="0"/>
                <a:sym typeface="Gill Sans"/>
              </a:endParaRPr>
            </a:p>
          </p:txBody>
        </p:sp>
      </p:grpSp>
      <p:sp>
        <p:nvSpPr>
          <p:cNvPr id="245" name="Google Shape;245;p5"/>
          <p:cNvSpPr/>
          <p:nvPr/>
        </p:nvSpPr>
        <p:spPr>
          <a:xfrm rot="10800000" flipH="1">
            <a:off x="4903304" y="2661658"/>
            <a:ext cx="2199861" cy="767339"/>
          </a:xfrm>
          <a:prstGeom prst="leftRigh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1" name="Google Shape;251;p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52" name="Google Shape;252;p6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253" name="Google Shape;253;p6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58" name="Google Shape;258;p6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9" name="Google Shape;25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0" name="Google Shape;260;p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1" name="Google Shape;261;p6"/>
          <p:cNvSpPr/>
          <p:nvPr/>
        </p:nvSpPr>
        <p:spPr>
          <a:xfrm>
            <a:off x="-3047" y="-1"/>
            <a:ext cx="12195048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2" name="Google Shape;262;p6"/>
          <p:cNvSpPr txBox="1">
            <a:spLocks noGrp="1"/>
          </p:cNvSpPr>
          <p:nvPr>
            <p:ph type="title"/>
          </p:nvPr>
        </p:nvSpPr>
        <p:spPr>
          <a:xfrm>
            <a:off x="457200" y="676657"/>
            <a:ext cx="8301038" cy="134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</a:pPr>
            <a:r>
              <a:rPr lang="pt-BR" sz="5400"/>
              <a:t>RENDA PER CAPITA</a:t>
            </a:r>
            <a:endParaRPr sz="5400"/>
          </a:p>
        </p:txBody>
      </p:sp>
      <p:grpSp>
        <p:nvGrpSpPr>
          <p:cNvPr id="263" name="Google Shape;263;p6"/>
          <p:cNvGrpSpPr/>
          <p:nvPr/>
        </p:nvGrpSpPr>
        <p:grpSpPr>
          <a:xfrm>
            <a:off x="793940" y="2624858"/>
            <a:ext cx="10703542" cy="3629438"/>
            <a:chOff x="38171" y="0"/>
            <a:chExt cx="10703542" cy="3629438"/>
          </a:xfrm>
        </p:grpSpPr>
        <p:sp>
          <p:nvSpPr>
            <p:cNvPr id="264" name="Google Shape;264;p6"/>
            <p:cNvSpPr/>
            <p:nvPr/>
          </p:nvSpPr>
          <p:spPr>
            <a:xfrm>
              <a:off x="38171" y="77326"/>
              <a:ext cx="1715625" cy="1715625"/>
            </a:xfrm>
            <a:prstGeom prst="ellipse">
              <a:avLst/>
            </a:prstGeom>
            <a:solidFill>
              <a:srgbClr val="FC7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472664" y="269340"/>
              <a:ext cx="984375" cy="98437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2479705" y="0"/>
              <a:ext cx="5437096" cy="219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6"/>
            <p:cNvSpPr txBox="1"/>
            <p:nvPr/>
          </p:nvSpPr>
          <p:spPr>
            <a:xfrm>
              <a:off x="2479705" y="0"/>
              <a:ext cx="5437096" cy="219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lang="pt-BR" sz="2000" b="0" i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ART 20, § 3º  Observados os demais critérios de elegibilidade definidos nesta Lei, terão direito ao benefício financeiro de que trata o caput deste artigo a pessoa com deficiência ou a pessoa idosa com renda familiar mensal per capita igual ou inferior a 1/4 (um quarto) do salário-mínimo.</a:t>
              </a: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68" name="Google Shape;268;p6"/>
            <p:cNvSpPr/>
            <p:nvPr/>
          </p:nvSpPr>
          <p:spPr>
            <a:xfrm flipH="1">
              <a:off x="10556992" y="3241416"/>
              <a:ext cx="184721" cy="38802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 rot="10800000">
              <a:off x="10432511" y="826331"/>
              <a:ext cx="309202" cy="246635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6929249" y="2290068"/>
              <a:ext cx="28125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6"/>
            <p:cNvSpPr txBox="1"/>
            <p:nvPr/>
          </p:nvSpPr>
          <p:spPr>
            <a:xfrm>
              <a:off x="6929249" y="2290068"/>
              <a:ext cx="28125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7" name="Google Shape;277;p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78" name="Google Shape;278;p7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279" name="Google Shape;279;p7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1" name="Google Shape;281;p7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3" name="Google Shape;283;p7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4" name="Google Shape;284;p7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85" name="Google Shape;285;p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6" name="Google Shape;286;p7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948419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DEFICIÊNCIA</a:t>
            </a:r>
            <a:endParaRPr/>
          </a:p>
        </p:txBody>
      </p:sp>
      <p:grpSp>
        <p:nvGrpSpPr>
          <p:cNvPr id="287" name="Google Shape;287;p7"/>
          <p:cNvGrpSpPr/>
          <p:nvPr/>
        </p:nvGrpSpPr>
        <p:grpSpPr>
          <a:xfrm>
            <a:off x="2142877" y="2099902"/>
            <a:ext cx="6112898" cy="4074246"/>
            <a:chOff x="1685677" y="2814"/>
            <a:chExt cx="6112898" cy="4074246"/>
          </a:xfrm>
        </p:grpSpPr>
        <p:sp>
          <p:nvSpPr>
            <p:cNvPr id="288" name="Google Shape;288;p7"/>
            <p:cNvSpPr/>
            <p:nvPr/>
          </p:nvSpPr>
          <p:spPr>
            <a:xfrm>
              <a:off x="1685677" y="2814"/>
              <a:ext cx="5501608" cy="3493521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2296967" y="583539"/>
              <a:ext cx="5501608" cy="349352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7"/>
            <p:cNvSpPr txBox="1"/>
            <p:nvPr/>
          </p:nvSpPr>
          <p:spPr>
            <a:xfrm>
              <a:off x="2399289" y="685861"/>
              <a:ext cx="5296964" cy="32888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r>
                <a:rPr lang="pt-BR" sz="2100" dirty="0">
                  <a:solidFill>
                    <a:schemeClr val="tx1"/>
                  </a:solidFill>
                  <a:latin typeface="Gill Sans"/>
                  <a:ea typeface="Gill Sans"/>
                  <a:cs typeface="Gill Sans"/>
                  <a:sym typeface="Gill Sans"/>
                </a:rPr>
                <a:t>ART.20, § 2</a:t>
              </a:r>
              <a:r>
                <a:rPr lang="pt-BR" sz="2100" u="sng" baseline="30000" dirty="0">
                  <a:solidFill>
                    <a:schemeClr val="tx1"/>
                  </a:solidFill>
                  <a:latin typeface="Gill Sans"/>
                  <a:ea typeface="Gill Sans"/>
                  <a:cs typeface="Gill Sans"/>
                  <a:sym typeface="Gill Sans"/>
                </a:rPr>
                <a:t>o</a:t>
              </a:r>
              <a:r>
                <a:rPr lang="pt-BR" sz="2100" dirty="0">
                  <a:solidFill>
                    <a:schemeClr val="tx1"/>
                  </a:solidFill>
                  <a:latin typeface="Gill Sans"/>
                  <a:ea typeface="Gill Sans"/>
                  <a:cs typeface="Gill Sans"/>
                  <a:sym typeface="Gill Sans"/>
                </a:rPr>
                <a:t>  Para efeito de concessão do benefício de prestação continuada, considera-se pessoa com deficiência aquela que tem impedimento de longo prazo de natureza física, mental, intelectual ou sensorial, o qual, em interação com uma ou mais barreiras, pode obstruir sua participação plena e efetiva na sociedade em igualdade de condições com as demais pessoas.        </a:t>
              </a:r>
              <a:endParaRPr sz="2100" dirty="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6" name="Google Shape;296;p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5F4E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7" name="Google Shape;297;p8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06A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8" name="Google Shape;298;p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9" name="Google Shape;299;p8"/>
          <p:cNvSpPr/>
          <p:nvPr/>
        </p:nvSpPr>
        <p:spPr>
          <a:xfrm>
            <a:off x="457200" y="593710"/>
            <a:ext cx="11298473" cy="56684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0" name="Google Shape;300;p8"/>
          <p:cNvSpPr txBox="1">
            <a:spLocks noGrp="1"/>
          </p:cNvSpPr>
          <p:nvPr>
            <p:ph type="title"/>
          </p:nvPr>
        </p:nvSpPr>
        <p:spPr>
          <a:xfrm>
            <a:off x="729455" y="849395"/>
            <a:ext cx="10741713" cy="992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ill Sans"/>
              <a:buNone/>
            </a:pPr>
            <a:r>
              <a:rPr lang="pt-BR">
                <a:solidFill>
                  <a:schemeClr val="dk2"/>
                </a:solidFill>
              </a:rPr>
              <a:t>BPC/LOAS IDOSO</a:t>
            </a:r>
            <a:endParaRPr/>
          </a:p>
        </p:txBody>
      </p:sp>
      <p:grpSp>
        <p:nvGrpSpPr>
          <p:cNvPr id="301" name="Google Shape;301;p8"/>
          <p:cNvGrpSpPr/>
          <p:nvPr/>
        </p:nvGrpSpPr>
        <p:grpSpPr>
          <a:xfrm>
            <a:off x="748794" y="3002195"/>
            <a:ext cx="10691362" cy="2004630"/>
            <a:chOff x="25175" y="955"/>
            <a:chExt cx="10691362" cy="2004630"/>
          </a:xfrm>
        </p:grpSpPr>
        <p:sp>
          <p:nvSpPr>
            <p:cNvPr id="302" name="Google Shape;302;p8"/>
            <p:cNvSpPr/>
            <p:nvPr/>
          </p:nvSpPr>
          <p:spPr>
            <a:xfrm>
              <a:off x="25175" y="955"/>
              <a:ext cx="3341050" cy="2004630"/>
            </a:xfrm>
            <a:prstGeom prst="rect">
              <a:avLst/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8"/>
            <p:cNvSpPr txBox="1"/>
            <p:nvPr/>
          </p:nvSpPr>
          <p:spPr>
            <a:xfrm>
              <a:off x="25175" y="955"/>
              <a:ext cx="3341050" cy="20046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Gill Sans"/>
                <a:buNone/>
              </a:pPr>
              <a:r>
                <a:rPr lang="pt-BR" sz="2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IDADE MÍNIMA 65 ANOS OU MAIS, COMO DEFINE O ESTATUDO DO IDOSO, LEI 10.471/2003;</a:t>
              </a:r>
              <a:endParaRPr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4" name="Google Shape;304;p8"/>
            <p:cNvSpPr/>
            <p:nvPr/>
          </p:nvSpPr>
          <p:spPr>
            <a:xfrm>
              <a:off x="3700331" y="955"/>
              <a:ext cx="3341050" cy="200463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8"/>
            <p:cNvSpPr txBox="1"/>
            <p:nvPr/>
          </p:nvSpPr>
          <p:spPr>
            <a:xfrm>
              <a:off x="3700331" y="955"/>
              <a:ext cx="3341050" cy="20046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Gill Sans"/>
                <a:buNone/>
              </a:pPr>
              <a:r>
                <a:rPr lang="pt-BR" sz="2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CADASTRO ÚNICO (CRAS);</a:t>
              </a:r>
              <a:endParaRPr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7375487" y="955"/>
              <a:ext cx="3341050" cy="2004630"/>
            </a:xfrm>
            <a:prstGeom prst="rect">
              <a:avLst/>
            </a:prstGeom>
            <a:solidFill>
              <a:srgbClr val="138E7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8"/>
            <p:cNvSpPr txBox="1"/>
            <p:nvPr/>
          </p:nvSpPr>
          <p:spPr>
            <a:xfrm>
              <a:off x="7375487" y="955"/>
              <a:ext cx="3341050" cy="20046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Gill Sans"/>
                <a:buNone/>
              </a:pPr>
              <a:r>
                <a:rPr lang="pt-BR" sz="2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RENDA MENOR QUE ¼ DO SALÁRIO MÍNIMO;</a:t>
              </a:r>
              <a:endParaRPr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308" name="Google Shape;308;p8"/>
          <p:cNvSpPr/>
          <p:nvPr/>
        </p:nvSpPr>
        <p:spPr>
          <a:xfrm>
            <a:off x="729454" y="5390650"/>
            <a:ext cx="10741714" cy="369332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OBS: O CRITÉRIO RENDA É COMPREENDIDO DE FORMA DIFERENTE PELA JUSTIÇA E O INSS.</a:t>
            </a:r>
            <a:endParaRPr sz="1800" b="1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9" name="Google Shape;309;p8"/>
          <p:cNvSpPr/>
          <p:nvPr/>
        </p:nvSpPr>
        <p:spPr>
          <a:xfrm>
            <a:off x="723619" y="2066431"/>
            <a:ext cx="3411059" cy="369332"/>
          </a:xfrm>
          <a:prstGeom prst="rect">
            <a:avLst/>
          </a:prstGeom>
          <a:solidFill>
            <a:srgbClr val="FF0000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REQUISITOS</a:t>
            </a:r>
            <a:endParaRPr sz="30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5" name="Google Shape;315;p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6" name="Google Shape;316;p9"/>
          <p:cNvSpPr/>
          <p:nvPr/>
        </p:nvSpPr>
        <p:spPr>
          <a:xfrm flipH="1">
            <a:off x="3904504" y="-5716"/>
            <a:ext cx="8284448" cy="6858000"/>
          </a:xfrm>
          <a:custGeom>
            <a:avLst/>
            <a:gdLst/>
            <a:ahLst/>
            <a:cxnLst/>
            <a:rect l="l" t="t" r="r" b="b"/>
            <a:pathLst>
              <a:path w="8284448" h="6858000" extrusionOk="0">
                <a:moveTo>
                  <a:pt x="0" y="0"/>
                </a:moveTo>
                <a:lnTo>
                  <a:pt x="5949669" y="0"/>
                </a:lnTo>
                <a:lnTo>
                  <a:pt x="6097735" y="77067"/>
                </a:lnTo>
                <a:cubicBezTo>
                  <a:pt x="7400247" y="796137"/>
                  <a:pt x="8284448" y="2198576"/>
                  <a:pt x="8284448" y="3810917"/>
                </a:cubicBezTo>
                <a:lnTo>
                  <a:pt x="8284448" y="6858000"/>
                </a:lnTo>
                <a:lnTo>
                  <a:pt x="1225332" y="6858000"/>
                </a:lnTo>
                <a:lnTo>
                  <a:pt x="1163726" y="6801098"/>
                </a:lnTo>
                <a:cubicBezTo>
                  <a:pt x="596622" y="6224771"/>
                  <a:pt x="191778" y="5483545"/>
                  <a:pt x="24800" y="4654257"/>
                </a:cubicBezTo>
                <a:lnTo>
                  <a:pt x="0" y="4489113"/>
                </a:lnTo>
                <a:close/>
              </a:path>
            </a:pathLst>
          </a:custGeom>
          <a:solidFill>
            <a:schemeClr val="dk2">
              <a:alpha val="2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7" name="Google Shape;317;p9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8" name="Google Shape;318;p9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3313075" cy="5589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COMO PROVAR OS REQUISITOS</a:t>
            </a:r>
            <a:endParaRPr/>
          </a:p>
        </p:txBody>
      </p:sp>
      <p:grpSp>
        <p:nvGrpSpPr>
          <p:cNvPr id="319" name="Google Shape;319;p9"/>
          <p:cNvGrpSpPr/>
          <p:nvPr/>
        </p:nvGrpSpPr>
        <p:grpSpPr>
          <a:xfrm>
            <a:off x="5418061" y="669836"/>
            <a:ext cx="5780604" cy="5505337"/>
            <a:chOff x="551373" y="1788"/>
            <a:chExt cx="5780604" cy="5505337"/>
          </a:xfrm>
        </p:grpSpPr>
        <p:sp>
          <p:nvSpPr>
            <p:cNvPr id="320" name="Google Shape;320;p9"/>
            <p:cNvSpPr/>
            <p:nvPr/>
          </p:nvSpPr>
          <p:spPr>
            <a:xfrm>
              <a:off x="551373" y="1788"/>
              <a:ext cx="2752668" cy="1651601"/>
            </a:xfrm>
            <a:prstGeom prst="rect">
              <a:avLst/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9"/>
            <p:cNvSpPr txBox="1"/>
            <p:nvPr/>
          </p:nvSpPr>
          <p:spPr>
            <a:xfrm>
              <a:off x="551373" y="1788"/>
              <a:ext cx="2752668" cy="1651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ill Sans"/>
                <a:buNone/>
              </a:pPr>
              <a:r>
                <a:rPr lang="pt-BR" sz="17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ETÁRIO: DOCUMENTO OFICIAL COM FOTO </a:t>
              </a:r>
              <a:endParaRPr sz="1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3579309" y="1788"/>
              <a:ext cx="2752668" cy="1651601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9"/>
            <p:cNvSpPr txBox="1"/>
            <p:nvPr/>
          </p:nvSpPr>
          <p:spPr>
            <a:xfrm>
              <a:off x="3579309" y="1788"/>
              <a:ext cx="2752668" cy="1651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ill Sans"/>
                <a:buNone/>
              </a:pPr>
              <a:r>
                <a:rPr lang="pt-BR" sz="17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EX: RG, CTPS, CNH, PASSAPORTE, ETC</a:t>
              </a:r>
              <a:endParaRPr sz="1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551373" y="1928656"/>
              <a:ext cx="2752668" cy="1651601"/>
            </a:xfrm>
            <a:prstGeom prst="rect">
              <a:avLst/>
            </a:prstGeom>
            <a:solidFill>
              <a:srgbClr val="138E7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 txBox="1"/>
            <p:nvPr/>
          </p:nvSpPr>
          <p:spPr>
            <a:xfrm>
              <a:off x="551373" y="1928656"/>
              <a:ext cx="2752668" cy="1651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ill Sans"/>
                <a:buNone/>
              </a:pPr>
              <a:r>
                <a:rPr lang="pt-BR" sz="17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CADASTRO ÚNICO: FAZER A INSCRIÇÃO NO CRAS DO MUNICÍPIO OU BAIRRO QUE RESIDE;</a:t>
              </a:r>
              <a:endParaRPr sz="1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3579309" y="1928656"/>
              <a:ext cx="2752668" cy="1651601"/>
            </a:xfrm>
            <a:prstGeom prst="rect">
              <a:avLst/>
            </a:prstGeom>
            <a:solidFill>
              <a:schemeClr val="accent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 txBox="1"/>
            <p:nvPr/>
          </p:nvSpPr>
          <p:spPr>
            <a:xfrm>
              <a:off x="3579309" y="1928656"/>
              <a:ext cx="2752668" cy="1651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ill Sans"/>
                <a:buNone/>
              </a:pPr>
              <a:r>
                <a:rPr lang="pt-BR" sz="17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O CADASTRO ÚNICO APRESENTA AS RENDAS DECLARADAS PELA FAMÍLIA E OS COMPONENTES DO GRUPO FAMILIAR.</a:t>
              </a:r>
              <a:endParaRPr sz="1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551373" y="3855524"/>
              <a:ext cx="2752668" cy="1651601"/>
            </a:xfrm>
            <a:prstGeom prst="rect">
              <a:avLst/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 txBox="1"/>
            <p:nvPr/>
          </p:nvSpPr>
          <p:spPr>
            <a:xfrm>
              <a:off x="551373" y="3855524"/>
              <a:ext cx="2752668" cy="1651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ill Sans"/>
                <a:buNone/>
              </a:pPr>
              <a:r>
                <a:rPr lang="pt-BR" sz="17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RENDA MENOR QUE ¼ DO SALÁRIO MÍNIMO</a:t>
              </a:r>
              <a:endParaRPr sz="1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3579309" y="3855524"/>
              <a:ext cx="2752668" cy="1651601"/>
            </a:xfrm>
            <a:prstGeom prst="rect">
              <a:avLst/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 txBox="1"/>
            <p:nvPr/>
          </p:nvSpPr>
          <p:spPr>
            <a:xfrm>
              <a:off x="3579309" y="3855524"/>
              <a:ext cx="2752668" cy="1651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ill Sans"/>
                <a:buNone/>
              </a:pPr>
              <a:r>
                <a:rPr lang="pt-BR" sz="17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ESSA INFORMAÇÃO SERÁ COLHIDA NA ENTREVISTA PARA A INSCRIÇÃO NO CADASTRO ÚNICO E SERVE DE BASE PARA O INSS.</a:t>
              </a:r>
              <a:endParaRPr sz="1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7" name="Google Shape;337;p1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338" name="Google Shape;338;p10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339" name="Google Shape;339;p10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0" name="Google Shape;340;p10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1" name="Google Shape;341;p10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2" name="Google Shape;342;p10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3" name="Google Shape;343;p10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4" name="Google Shape;344;p10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345" name="Google Shape;345;p1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6" name="Google Shape;346;p10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948419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CADASTRO ÚNICO</a:t>
            </a:r>
            <a:endParaRPr/>
          </a:p>
        </p:txBody>
      </p:sp>
      <p:grpSp>
        <p:nvGrpSpPr>
          <p:cNvPr id="347" name="Google Shape;347;p10"/>
          <p:cNvGrpSpPr/>
          <p:nvPr/>
        </p:nvGrpSpPr>
        <p:grpSpPr>
          <a:xfrm>
            <a:off x="469531" y="2922025"/>
            <a:ext cx="9459590" cy="2430000"/>
            <a:chOff x="12331" y="824937"/>
            <a:chExt cx="9459590" cy="2430000"/>
          </a:xfrm>
        </p:grpSpPr>
        <p:sp>
          <p:nvSpPr>
            <p:cNvPr id="348" name="Google Shape;348;p10"/>
            <p:cNvSpPr/>
            <p:nvPr/>
          </p:nvSpPr>
          <p:spPr>
            <a:xfrm>
              <a:off x="1109488" y="824937"/>
              <a:ext cx="1303875" cy="130387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0"/>
            <p:cNvSpPr/>
            <p:nvPr/>
          </p:nvSpPr>
          <p:spPr>
            <a:xfrm>
              <a:off x="1387363" y="1102812"/>
              <a:ext cx="748125" cy="74812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0"/>
            <p:cNvSpPr/>
            <p:nvPr/>
          </p:nvSpPr>
          <p:spPr>
            <a:xfrm>
              <a:off x="12331" y="2534937"/>
              <a:ext cx="3498189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0"/>
            <p:cNvSpPr txBox="1"/>
            <p:nvPr/>
          </p:nvSpPr>
          <p:spPr>
            <a:xfrm>
              <a:off x="12331" y="2534937"/>
              <a:ext cx="3498189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Times New Roman"/>
                <a:buNone/>
              </a:pPr>
              <a:r>
                <a:rPr lang="pt-BR" sz="2500" cap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PROGRAMAS SOCIAIS</a:t>
              </a:r>
              <a:endParaRPr/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4301395" y="824937"/>
              <a:ext cx="1303875" cy="1303875"/>
            </a:xfrm>
            <a:prstGeom prst="ellipse">
              <a:avLst/>
            </a:prstGeom>
            <a:solidFill>
              <a:srgbClr val="F17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0"/>
            <p:cNvSpPr/>
            <p:nvPr/>
          </p:nvSpPr>
          <p:spPr>
            <a:xfrm>
              <a:off x="4579270" y="1102812"/>
              <a:ext cx="748125" cy="74812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0"/>
            <p:cNvSpPr/>
            <p:nvPr/>
          </p:nvSpPr>
          <p:spPr>
            <a:xfrm>
              <a:off x="3884583" y="2534937"/>
              <a:ext cx="21375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0"/>
            <p:cNvSpPr txBox="1"/>
            <p:nvPr/>
          </p:nvSpPr>
          <p:spPr>
            <a:xfrm>
              <a:off x="3884583" y="2534937"/>
              <a:ext cx="21375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Times New Roman"/>
                <a:buNone/>
              </a:pPr>
              <a:r>
                <a:rPr lang="pt-BR" sz="2500" cap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GRUPO FAMILIAR </a:t>
              </a:r>
              <a:endParaRPr sz="2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6" name="Google Shape;356;p10"/>
            <p:cNvSpPr/>
            <p:nvPr/>
          </p:nvSpPr>
          <p:spPr>
            <a:xfrm>
              <a:off x="7282096" y="824937"/>
              <a:ext cx="1303875" cy="1303875"/>
            </a:xfrm>
            <a:prstGeom prst="ellipse">
              <a:avLst/>
            </a:prstGeom>
            <a:solidFill>
              <a:srgbClr val="D199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0"/>
            <p:cNvSpPr/>
            <p:nvPr/>
          </p:nvSpPr>
          <p:spPr>
            <a:xfrm>
              <a:off x="7559971" y="1102812"/>
              <a:ext cx="748125" cy="748125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0"/>
            <p:cNvSpPr/>
            <p:nvPr/>
          </p:nvSpPr>
          <p:spPr>
            <a:xfrm>
              <a:off x="6396145" y="2534937"/>
              <a:ext cx="3075776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0"/>
            <p:cNvSpPr txBox="1"/>
            <p:nvPr/>
          </p:nvSpPr>
          <p:spPr>
            <a:xfrm>
              <a:off x="6396145" y="2534937"/>
              <a:ext cx="3075776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Times New Roman"/>
                <a:buNone/>
              </a:pPr>
              <a:r>
                <a:rPr lang="pt-BR" sz="2500" cap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RENDA PER CAPITA</a:t>
              </a:r>
              <a:r>
                <a:rPr lang="pt-BR" sz="2500" cap="non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</a:t>
              </a:r>
              <a:endParaRPr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65" name="Google Shape;365;p11" descr="Texto, Carta&#10;&#10;Descrição gerada automaticamente"/>
          <p:cNvPicPr preferRelativeResize="0"/>
          <p:nvPr/>
        </p:nvPicPr>
        <p:blipFill rotWithShape="1">
          <a:blip r:embed="rId3">
            <a:alphaModFix amt="60000"/>
          </a:blip>
          <a:srcRect r="2" b="20407"/>
          <a:stretch/>
        </p:blipFill>
        <p:spPr>
          <a:xfrm>
            <a:off x="-34236" y="10"/>
            <a:ext cx="6095980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1" descr="Texto, Carta&#10;&#10;Descrição gerada automaticamente"/>
          <p:cNvPicPr preferRelativeResize="0"/>
          <p:nvPr/>
        </p:nvPicPr>
        <p:blipFill rotWithShape="1">
          <a:blip r:embed="rId4">
            <a:alphaModFix amt="60000"/>
          </a:blip>
          <a:srcRect r="2" b="20407"/>
          <a:stretch/>
        </p:blipFill>
        <p:spPr>
          <a:xfrm>
            <a:off x="6174380" y="10"/>
            <a:ext cx="6096000" cy="68579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11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368" name="Google Shape;368;p11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69" name="Google Shape;369;p11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70" name="Google Shape;370;p11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71" name="Google Shape;371;p11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72" name="Google Shape;372;p11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73" name="Google Shape;373;p11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374" name="Google Shape;374;p11"/>
          <p:cNvSpPr/>
          <p:nvPr/>
        </p:nvSpPr>
        <p:spPr>
          <a:xfrm>
            <a:off x="4788108" y="171450"/>
            <a:ext cx="3449499" cy="1000741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MODELOS DE CAD ÚNICO</a:t>
            </a:r>
            <a:endParaRPr sz="18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5" name="Google Shape;375;p11"/>
          <p:cNvSpPr/>
          <p:nvPr/>
        </p:nvSpPr>
        <p:spPr>
          <a:xfrm>
            <a:off x="304801" y="5337564"/>
            <a:ext cx="5947940" cy="126387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*A INSCRIÇÃO ÉOBRIGATÓRIA PARA TER ACESSO AOS PROGRAMAS SOCIAIS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*BASE DE DADOS ONDE É EXTRAÍDO OS COMPONENTES DA FAMÍLIA E AS RENDAS.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2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CRITÉRIO RENDA</a:t>
            </a:r>
            <a:endParaRPr/>
          </a:p>
        </p:txBody>
      </p:sp>
      <p:sp>
        <p:nvSpPr>
          <p:cNvPr id="381" name="Google Shape;381;p12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-11747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RENDA : É A SOMA DA RENDA QUE O REQUERENTE E OS OUTROS INTEGRANTES DO GRUPO FAMILIAR PRODUZEM NO PRAZO DE 1 MÊS DIVIDO PELO NÚMERO DE COMPONENTES QUE FORMAM O GRUPO FAMILIAR, CHEGA-SE A RENDA PER CAPITA.</a:t>
            </a:r>
            <a:endParaRPr/>
          </a:p>
          <a:p>
            <a:pPr marL="228600" lvl="0" indent="-1111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EX: PAI – 400,00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      MÃE – 500,00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      REQUERENTE – 0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      TOTAL: 900,00 / 3 = 300,00 </a:t>
            </a:r>
            <a:endParaRPr/>
          </a:p>
          <a:p>
            <a:pPr marL="228600" lvl="0" indent="-1111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7" name="Google Shape;387;p1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06A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8" name="Google Shape;388;p1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9" name="Google Shape;389;p13"/>
          <p:cNvSpPr/>
          <p:nvPr/>
        </p:nvSpPr>
        <p:spPr>
          <a:xfrm>
            <a:off x="457200" y="593710"/>
            <a:ext cx="11298473" cy="56684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0" name="Google Shape;390;p13"/>
          <p:cNvSpPr txBox="1">
            <a:spLocks noGrp="1"/>
          </p:cNvSpPr>
          <p:nvPr>
            <p:ph type="title"/>
          </p:nvPr>
        </p:nvSpPr>
        <p:spPr>
          <a:xfrm>
            <a:off x="686162" y="814726"/>
            <a:ext cx="4043001" cy="5243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ill Sans"/>
              <a:buNone/>
            </a:pPr>
            <a:r>
              <a:rPr lang="pt-BR">
                <a:solidFill>
                  <a:schemeClr val="dk2"/>
                </a:solidFill>
              </a:rPr>
              <a:t>RENDA COMPUTADA</a:t>
            </a:r>
            <a:endParaRPr/>
          </a:p>
        </p:txBody>
      </p:sp>
      <p:grpSp>
        <p:nvGrpSpPr>
          <p:cNvPr id="391" name="Google Shape;391;p13"/>
          <p:cNvGrpSpPr/>
          <p:nvPr/>
        </p:nvGrpSpPr>
        <p:grpSpPr>
          <a:xfrm>
            <a:off x="4958125" y="702705"/>
            <a:ext cx="6547713" cy="5353121"/>
            <a:chOff x="0" y="2616"/>
            <a:chExt cx="6547713" cy="5353121"/>
          </a:xfrm>
        </p:grpSpPr>
        <p:cxnSp>
          <p:nvCxnSpPr>
            <p:cNvPr id="392" name="Google Shape;392;p13"/>
            <p:cNvCxnSpPr/>
            <p:nvPr/>
          </p:nvCxnSpPr>
          <p:spPr>
            <a:xfrm>
              <a:off x="0" y="2616"/>
              <a:ext cx="6547713" cy="0"/>
            </a:xfrm>
            <a:prstGeom prst="straightConnector1">
              <a:avLst/>
            </a:prstGeom>
            <a:solidFill>
              <a:srgbClr val="FC7A7C"/>
            </a:solidFill>
            <a:ln w="12700" cap="flat" cmpd="sng">
              <a:solidFill>
                <a:srgbClr val="FC7A7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93" name="Google Shape;393;p13"/>
            <p:cNvSpPr/>
            <p:nvPr/>
          </p:nvSpPr>
          <p:spPr>
            <a:xfrm>
              <a:off x="0" y="2616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3"/>
            <p:cNvSpPr txBox="1"/>
            <p:nvPr/>
          </p:nvSpPr>
          <p:spPr>
            <a:xfrm>
              <a:off x="0" y="2616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PENSÕES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395" name="Google Shape;395;p13"/>
            <p:cNvCxnSpPr/>
            <p:nvPr/>
          </p:nvCxnSpPr>
          <p:spPr>
            <a:xfrm>
              <a:off x="0" y="489263"/>
              <a:ext cx="6547713" cy="0"/>
            </a:xfrm>
            <a:prstGeom prst="straightConnector1">
              <a:avLst/>
            </a:prstGeom>
            <a:solidFill>
              <a:schemeClr val="accent3"/>
            </a:solidFill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96" name="Google Shape;396;p13"/>
            <p:cNvSpPr/>
            <p:nvPr/>
          </p:nvSpPr>
          <p:spPr>
            <a:xfrm>
              <a:off x="0" y="489263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3"/>
            <p:cNvSpPr txBox="1"/>
            <p:nvPr/>
          </p:nvSpPr>
          <p:spPr>
            <a:xfrm>
              <a:off x="0" y="489263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BENEFÍCIOS DE PREVIDÊNCIA PÚBLICA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398" name="Google Shape;398;p13"/>
            <p:cNvCxnSpPr/>
            <p:nvPr/>
          </p:nvCxnSpPr>
          <p:spPr>
            <a:xfrm>
              <a:off x="0" y="975911"/>
              <a:ext cx="6547713" cy="0"/>
            </a:xfrm>
            <a:prstGeom prst="straightConnector1">
              <a:avLst/>
            </a:prstGeom>
            <a:solidFill>
              <a:srgbClr val="138E72"/>
            </a:solidFill>
            <a:ln w="12700" cap="flat" cmpd="sng">
              <a:solidFill>
                <a:srgbClr val="138E7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99" name="Google Shape;399;p13"/>
            <p:cNvSpPr/>
            <p:nvPr/>
          </p:nvSpPr>
          <p:spPr>
            <a:xfrm>
              <a:off x="0" y="975911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3"/>
            <p:cNvSpPr txBox="1"/>
            <p:nvPr/>
          </p:nvSpPr>
          <p:spPr>
            <a:xfrm>
              <a:off x="0" y="975911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BENEFÍCIOS DE PREVIDÊNCIA PRIVADA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401" name="Google Shape;401;p13"/>
            <p:cNvCxnSpPr/>
            <p:nvPr/>
          </p:nvCxnSpPr>
          <p:spPr>
            <a:xfrm>
              <a:off x="0" y="1462558"/>
              <a:ext cx="6547713" cy="0"/>
            </a:xfrm>
            <a:prstGeom prst="straightConnector1">
              <a:avLst/>
            </a:prstGeom>
            <a:solidFill>
              <a:schemeClr val="accent5"/>
            </a:solidFill>
            <a:ln w="127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02" name="Google Shape;402;p13"/>
            <p:cNvSpPr/>
            <p:nvPr/>
          </p:nvSpPr>
          <p:spPr>
            <a:xfrm>
              <a:off x="0" y="1462558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3"/>
            <p:cNvSpPr txBox="1"/>
            <p:nvPr/>
          </p:nvSpPr>
          <p:spPr>
            <a:xfrm>
              <a:off x="0" y="1462558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RENDIMENTOS DO MERCADO INFORMAL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404" name="Google Shape;404;p13"/>
            <p:cNvCxnSpPr/>
            <p:nvPr/>
          </p:nvCxnSpPr>
          <p:spPr>
            <a:xfrm>
              <a:off x="0" y="1949205"/>
              <a:ext cx="6547713" cy="0"/>
            </a:xfrm>
            <a:prstGeom prst="straightConnector1">
              <a:avLst/>
            </a:prstGeom>
            <a:solidFill>
              <a:srgbClr val="D39B14"/>
            </a:solidFill>
            <a:ln w="12700" cap="flat" cmpd="sng">
              <a:solidFill>
                <a:srgbClr val="D39B1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05" name="Google Shape;405;p13"/>
            <p:cNvSpPr/>
            <p:nvPr/>
          </p:nvSpPr>
          <p:spPr>
            <a:xfrm>
              <a:off x="0" y="1949205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3"/>
            <p:cNvSpPr txBox="1"/>
            <p:nvPr/>
          </p:nvSpPr>
          <p:spPr>
            <a:xfrm>
              <a:off x="0" y="1949205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RENDIMENTOS DO TRABALHO NÃO ASSALARIADO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407" name="Google Shape;407;p13"/>
            <p:cNvCxnSpPr/>
            <p:nvPr/>
          </p:nvCxnSpPr>
          <p:spPr>
            <a:xfrm>
              <a:off x="0" y="2435853"/>
              <a:ext cx="6547713" cy="0"/>
            </a:xfrm>
            <a:prstGeom prst="straightConnector1">
              <a:avLst/>
            </a:prstGeom>
            <a:solidFill>
              <a:srgbClr val="FC7A7C"/>
            </a:solidFill>
            <a:ln w="12700" cap="flat" cmpd="sng">
              <a:solidFill>
                <a:srgbClr val="FC7A7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08" name="Google Shape;408;p13"/>
            <p:cNvSpPr/>
            <p:nvPr/>
          </p:nvSpPr>
          <p:spPr>
            <a:xfrm>
              <a:off x="0" y="2435853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3"/>
            <p:cNvSpPr txBox="1"/>
            <p:nvPr/>
          </p:nvSpPr>
          <p:spPr>
            <a:xfrm>
              <a:off x="0" y="2435853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RENDIMENTO DO PATRIMÔNIO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410" name="Google Shape;410;p13"/>
            <p:cNvCxnSpPr/>
            <p:nvPr/>
          </p:nvCxnSpPr>
          <p:spPr>
            <a:xfrm>
              <a:off x="0" y="2922500"/>
              <a:ext cx="6547713" cy="0"/>
            </a:xfrm>
            <a:prstGeom prst="straightConnector1">
              <a:avLst/>
            </a:prstGeom>
            <a:solidFill>
              <a:schemeClr val="accent3"/>
            </a:solidFill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11" name="Google Shape;411;p13"/>
            <p:cNvSpPr/>
            <p:nvPr/>
          </p:nvSpPr>
          <p:spPr>
            <a:xfrm>
              <a:off x="0" y="2922500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3"/>
            <p:cNvSpPr txBox="1"/>
            <p:nvPr/>
          </p:nvSpPr>
          <p:spPr>
            <a:xfrm>
              <a:off x="0" y="2922500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RENDA MENSAL VITALÍCIA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413" name="Google Shape;413;p13"/>
            <p:cNvCxnSpPr/>
            <p:nvPr/>
          </p:nvCxnSpPr>
          <p:spPr>
            <a:xfrm>
              <a:off x="0" y="3409148"/>
              <a:ext cx="6547713" cy="0"/>
            </a:xfrm>
            <a:prstGeom prst="straightConnector1">
              <a:avLst/>
            </a:prstGeom>
            <a:solidFill>
              <a:srgbClr val="138E72"/>
            </a:solidFill>
            <a:ln w="12700" cap="flat" cmpd="sng">
              <a:solidFill>
                <a:srgbClr val="138E7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14" name="Google Shape;414;p13"/>
            <p:cNvSpPr/>
            <p:nvPr/>
          </p:nvSpPr>
          <p:spPr>
            <a:xfrm>
              <a:off x="0" y="3409148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3"/>
            <p:cNvSpPr txBox="1"/>
            <p:nvPr/>
          </p:nvSpPr>
          <p:spPr>
            <a:xfrm>
              <a:off x="0" y="3409148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PRO LABORE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416" name="Google Shape;416;p13"/>
            <p:cNvCxnSpPr/>
            <p:nvPr/>
          </p:nvCxnSpPr>
          <p:spPr>
            <a:xfrm>
              <a:off x="0" y="3895795"/>
              <a:ext cx="6547713" cy="0"/>
            </a:xfrm>
            <a:prstGeom prst="straightConnector1">
              <a:avLst/>
            </a:prstGeom>
            <a:solidFill>
              <a:schemeClr val="accent5"/>
            </a:solidFill>
            <a:ln w="127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17" name="Google Shape;417;p13"/>
            <p:cNvSpPr/>
            <p:nvPr/>
          </p:nvSpPr>
          <p:spPr>
            <a:xfrm>
              <a:off x="0" y="3895795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3"/>
            <p:cNvSpPr txBox="1"/>
            <p:nvPr/>
          </p:nvSpPr>
          <p:spPr>
            <a:xfrm>
              <a:off x="0" y="3895795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PROVENTOS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419" name="Google Shape;419;p13"/>
            <p:cNvCxnSpPr/>
            <p:nvPr/>
          </p:nvCxnSpPr>
          <p:spPr>
            <a:xfrm>
              <a:off x="0" y="4382442"/>
              <a:ext cx="6547713" cy="0"/>
            </a:xfrm>
            <a:prstGeom prst="straightConnector1">
              <a:avLst/>
            </a:prstGeom>
            <a:solidFill>
              <a:srgbClr val="D39B14"/>
            </a:solidFill>
            <a:ln w="12700" cap="flat" cmpd="sng">
              <a:solidFill>
                <a:srgbClr val="D39B1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20" name="Google Shape;420;p13"/>
            <p:cNvSpPr/>
            <p:nvPr/>
          </p:nvSpPr>
          <p:spPr>
            <a:xfrm>
              <a:off x="0" y="4382442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3"/>
            <p:cNvSpPr txBox="1"/>
            <p:nvPr/>
          </p:nvSpPr>
          <p:spPr>
            <a:xfrm>
              <a:off x="0" y="4382442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SALÁRIOS 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422" name="Google Shape;422;p13"/>
            <p:cNvCxnSpPr/>
            <p:nvPr/>
          </p:nvCxnSpPr>
          <p:spPr>
            <a:xfrm>
              <a:off x="0" y="4869090"/>
              <a:ext cx="6547713" cy="0"/>
            </a:xfrm>
            <a:prstGeom prst="straightConnector1">
              <a:avLst/>
            </a:prstGeom>
            <a:solidFill>
              <a:srgbClr val="FC7A7C"/>
            </a:solidFill>
            <a:ln w="12700" cap="flat" cmpd="sng">
              <a:solidFill>
                <a:srgbClr val="FC7A7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23" name="Google Shape;423;p13"/>
            <p:cNvSpPr/>
            <p:nvPr/>
          </p:nvSpPr>
          <p:spPr>
            <a:xfrm>
              <a:off x="0" y="4869090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3"/>
            <p:cNvSpPr txBox="1"/>
            <p:nvPr/>
          </p:nvSpPr>
          <p:spPr>
            <a:xfrm>
              <a:off x="0" y="4869090"/>
              <a:ext cx="6547713" cy="486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COMISSÕES</a:t>
              </a:r>
              <a:endParaRPr sz="2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0" name="Google Shape;430;p1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5F4E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1" name="Google Shape;431;p14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06A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2" name="Google Shape;432;p1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3" name="Google Shape;433;p14"/>
          <p:cNvSpPr/>
          <p:nvPr/>
        </p:nvSpPr>
        <p:spPr>
          <a:xfrm>
            <a:off x="457200" y="593710"/>
            <a:ext cx="11298473" cy="56684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4" name="Google Shape;434;p14"/>
          <p:cNvSpPr txBox="1">
            <a:spLocks noGrp="1"/>
          </p:cNvSpPr>
          <p:nvPr>
            <p:ph type="title"/>
          </p:nvPr>
        </p:nvSpPr>
        <p:spPr>
          <a:xfrm>
            <a:off x="729455" y="849394"/>
            <a:ext cx="10741713" cy="136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ill Sans"/>
              <a:buNone/>
            </a:pPr>
            <a:r>
              <a:rPr lang="pt-BR">
                <a:solidFill>
                  <a:schemeClr val="dk2"/>
                </a:solidFill>
              </a:rPr>
              <a:t>RENDA NÃO COMPUTADA</a:t>
            </a:r>
            <a:endParaRPr/>
          </a:p>
        </p:txBody>
      </p:sp>
      <p:grpSp>
        <p:nvGrpSpPr>
          <p:cNvPr id="435" name="Google Shape;435;p14"/>
          <p:cNvGrpSpPr/>
          <p:nvPr/>
        </p:nvGrpSpPr>
        <p:grpSpPr>
          <a:xfrm>
            <a:off x="733127" y="2905039"/>
            <a:ext cx="10734371" cy="2584200"/>
            <a:chOff x="3671" y="564868"/>
            <a:chExt cx="10734371" cy="2584200"/>
          </a:xfrm>
        </p:grpSpPr>
        <p:sp>
          <p:nvSpPr>
            <p:cNvPr id="436" name="Google Shape;436;p14"/>
            <p:cNvSpPr/>
            <p:nvPr/>
          </p:nvSpPr>
          <p:spPr>
            <a:xfrm>
              <a:off x="3671" y="564868"/>
              <a:ext cx="1987846" cy="1192707"/>
            </a:xfrm>
            <a:prstGeom prst="rect">
              <a:avLst/>
            </a:prstGeom>
            <a:solidFill>
              <a:schemeClr val="accent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4"/>
            <p:cNvSpPr txBox="1"/>
            <p:nvPr/>
          </p:nvSpPr>
          <p:spPr>
            <a:xfrm>
              <a:off x="3671" y="564868"/>
              <a:ext cx="1987846" cy="1192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BENEFÍCIO DE ASSISTÊNCIA MÉDICA</a:t>
              </a:r>
              <a:endParaRPr sz="1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2190302" y="564868"/>
              <a:ext cx="1987846" cy="1192707"/>
            </a:xfrm>
            <a:prstGeom prst="rect">
              <a:avLst/>
            </a:prstGeom>
            <a:solidFill>
              <a:srgbClr val="F8725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4"/>
            <p:cNvSpPr txBox="1"/>
            <p:nvPr/>
          </p:nvSpPr>
          <p:spPr>
            <a:xfrm>
              <a:off x="2190302" y="564868"/>
              <a:ext cx="1987846" cy="1192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PENSÃO ESPECIAL INDENIZATÓRIA</a:t>
              </a:r>
              <a:endParaRPr sz="1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4376933" y="564868"/>
              <a:ext cx="1987846" cy="1192707"/>
            </a:xfrm>
            <a:prstGeom prst="rect">
              <a:avLst/>
            </a:prstGeom>
            <a:solidFill>
              <a:srgbClr val="F6744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4"/>
            <p:cNvSpPr txBox="1"/>
            <p:nvPr/>
          </p:nvSpPr>
          <p:spPr>
            <a:xfrm>
              <a:off x="4376933" y="564868"/>
              <a:ext cx="1987846" cy="1192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RENDIMENTOS DE ESTÁGIO</a:t>
              </a:r>
              <a:endParaRPr sz="1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6563564" y="564868"/>
              <a:ext cx="1987846" cy="1192707"/>
            </a:xfrm>
            <a:prstGeom prst="rect">
              <a:avLst/>
            </a:prstGeom>
            <a:solidFill>
              <a:srgbClr val="F5774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4"/>
            <p:cNvSpPr txBox="1"/>
            <p:nvPr/>
          </p:nvSpPr>
          <p:spPr>
            <a:xfrm>
              <a:off x="6563564" y="564868"/>
              <a:ext cx="1987846" cy="1192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RENDIMENTO DE CONTRATO DE APRENDIZAGEM</a:t>
              </a:r>
              <a:endParaRPr sz="1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44" name="Google Shape;444;p14"/>
            <p:cNvSpPr/>
            <p:nvPr/>
          </p:nvSpPr>
          <p:spPr>
            <a:xfrm>
              <a:off x="8750196" y="564868"/>
              <a:ext cx="1987846" cy="1192707"/>
            </a:xfrm>
            <a:prstGeom prst="rect">
              <a:avLst/>
            </a:prstGeom>
            <a:solidFill>
              <a:srgbClr val="F17B3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4"/>
            <p:cNvSpPr txBox="1"/>
            <p:nvPr/>
          </p:nvSpPr>
          <p:spPr>
            <a:xfrm>
              <a:off x="8750196" y="564868"/>
              <a:ext cx="1987846" cy="1192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BENEFÍCIO ASSISTENCIAL EVENTUAL</a:t>
              </a:r>
              <a:endParaRPr sz="1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3671" y="1956361"/>
              <a:ext cx="1987846" cy="1192707"/>
            </a:xfrm>
            <a:prstGeom prst="rect">
              <a:avLst/>
            </a:prstGeom>
            <a:solidFill>
              <a:srgbClr val="EF7F2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4"/>
            <p:cNvSpPr txBox="1"/>
            <p:nvPr/>
          </p:nvSpPr>
          <p:spPr>
            <a:xfrm>
              <a:off x="3671" y="1956361"/>
              <a:ext cx="1987846" cy="1192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VALORES DE PROGRAMA SOCIAL DE RENDA</a:t>
              </a:r>
              <a:endParaRPr sz="1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2190302" y="1956361"/>
              <a:ext cx="1987846" cy="1192707"/>
            </a:xfrm>
            <a:prstGeom prst="rect">
              <a:avLst/>
            </a:prstGeom>
            <a:solidFill>
              <a:srgbClr val="ED872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4"/>
            <p:cNvSpPr txBox="1"/>
            <p:nvPr/>
          </p:nvSpPr>
          <p:spPr>
            <a:xfrm>
              <a:off x="2190302" y="1956361"/>
              <a:ext cx="1987846" cy="1192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RENDA DE NATUREZA SAZONAL</a:t>
              </a:r>
              <a:endParaRPr sz="1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4376933" y="1956361"/>
              <a:ext cx="1987846" cy="1192707"/>
            </a:xfrm>
            <a:prstGeom prst="rect">
              <a:avLst/>
            </a:prstGeom>
            <a:solidFill>
              <a:srgbClr val="EA8F1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4"/>
            <p:cNvSpPr txBox="1"/>
            <p:nvPr/>
          </p:nvSpPr>
          <p:spPr>
            <a:xfrm>
              <a:off x="4376933" y="1956361"/>
              <a:ext cx="1987846" cy="1192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PENSÃO ALIMENTÍCIA DESDE QUE MENOR QUE ¼ DO S.M</a:t>
              </a:r>
              <a:endParaRPr sz="1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6563564" y="1956361"/>
              <a:ext cx="1987846" cy="1192707"/>
            </a:xfrm>
            <a:prstGeom prst="rect">
              <a:avLst/>
            </a:prstGeom>
            <a:solidFill>
              <a:srgbClr val="DE961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4"/>
            <p:cNvSpPr txBox="1"/>
            <p:nvPr/>
          </p:nvSpPr>
          <p:spPr>
            <a:xfrm>
              <a:off x="6563564" y="1956361"/>
              <a:ext cx="1987846" cy="1192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BPC/LOAS RECEBIDO POR OUTRO MEMBRO DO GRUPO FAMILIAR</a:t>
              </a:r>
              <a:endParaRPr sz="1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8750196" y="1956361"/>
              <a:ext cx="1987846" cy="1192707"/>
            </a:xfrm>
            <a:prstGeom prst="rect">
              <a:avLst/>
            </a:prstGeom>
            <a:solidFill>
              <a:srgbClr val="D1991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4"/>
            <p:cNvSpPr txBox="1"/>
            <p:nvPr/>
          </p:nvSpPr>
          <p:spPr>
            <a:xfrm>
              <a:off x="8750196" y="1956361"/>
              <a:ext cx="1987846" cy="1192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BENEFÍCIO DE ATÉ 1 S.M RECEBIDO POR IDOSO MAIOR DE 65 ANOS OU PESSOA COM DEFICIÊNCIA</a:t>
              </a:r>
              <a:endParaRPr sz="1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1" name="Google Shape;461;p1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62" name="Google Shape;462;p15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463" name="Google Shape;463;p15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64" name="Google Shape;464;p15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65" name="Google Shape;465;p15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66" name="Google Shape;466;p15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67" name="Google Shape;467;p15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68" name="Google Shape;468;p15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469" name="Google Shape;469;p1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0" name="Google Shape;470;p15"/>
          <p:cNvSpPr txBox="1">
            <a:spLocks noGrp="1"/>
          </p:cNvSpPr>
          <p:nvPr>
            <p:ph type="title"/>
          </p:nvPr>
        </p:nvSpPr>
        <p:spPr>
          <a:xfrm>
            <a:off x="457200" y="668050"/>
            <a:ext cx="9484191" cy="748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ill Sans"/>
              <a:buNone/>
            </a:pPr>
            <a:r>
              <a:rPr lang="pt-BR" sz="4000"/>
              <a:t>COMPROMETIMENTO DE RENDA</a:t>
            </a:r>
            <a:endParaRPr/>
          </a:p>
        </p:txBody>
      </p:sp>
      <p:grpSp>
        <p:nvGrpSpPr>
          <p:cNvPr id="471" name="Google Shape;471;p15"/>
          <p:cNvGrpSpPr/>
          <p:nvPr/>
        </p:nvGrpSpPr>
        <p:grpSpPr>
          <a:xfrm>
            <a:off x="453983" y="3083439"/>
            <a:ext cx="9966975" cy="1230183"/>
            <a:chOff x="3409" y="722204"/>
            <a:chExt cx="9966975" cy="1230183"/>
          </a:xfrm>
        </p:grpSpPr>
        <p:sp>
          <p:nvSpPr>
            <p:cNvPr id="472" name="Google Shape;472;p15"/>
            <p:cNvSpPr/>
            <p:nvPr/>
          </p:nvSpPr>
          <p:spPr>
            <a:xfrm>
              <a:off x="3409" y="722204"/>
              <a:ext cx="1661162" cy="1054838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5"/>
            <p:cNvSpPr/>
            <p:nvPr/>
          </p:nvSpPr>
          <p:spPr>
            <a:xfrm>
              <a:off x="187982" y="897549"/>
              <a:ext cx="1661162" cy="1054838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5"/>
            <p:cNvSpPr txBox="1"/>
            <p:nvPr/>
          </p:nvSpPr>
          <p:spPr>
            <a:xfrm>
              <a:off x="218877" y="928444"/>
              <a:ext cx="1599372" cy="993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Gill Sans"/>
                <a:buNone/>
              </a:pPr>
              <a:r>
                <a:rPr lang="pt-BR" sz="15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MEDICAMENTOS</a:t>
              </a:r>
              <a:endParaRPr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75" name="Google Shape;475;p15"/>
            <p:cNvSpPr/>
            <p:nvPr/>
          </p:nvSpPr>
          <p:spPr>
            <a:xfrm>
              <a:off x="2033718" y="722204"/>
              <a:ext cx="1661162" cy="1054838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5"/>
            <p:cNvSpPr/>
            <p:nvPr/>
          </p:nvSpPr>
          <p:spPr>
            <a:xfrm>
              <a:off x="2218292" y="897549"/>
              <a:ext cx="1661162" cy="1054838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5"/>
            <p:cNvSpPr txBox="1"/>
            <p:nvPr/>
          </p:nvSpPr>
          <p:spPr>
            <a:xfrm>
              <a:off x="2249187" y="928444"/>
              <a:ext cx="1599372" cy="993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Gill Sans"/>
                <a:buNone/>
              </a:pPr>
              <a:r>
                <a:rPr lang="pt-BR" sz="15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FRALDAS</a:t>
              </a:r>
              <a:endParaRPr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78" name="Google Shape;478;p15"/>
            <p:cNvSpPr/>
            <p:nvPr/>
          </p:nvSpPr>
          <p:spPr>
            <a:xfrm>
              <a:off x="4064028" y="722204"/>
              <a:ext cx="1661162" cy="1054838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5"/>
            <p:cNvSpPr/>
            <p:nvPr/>
          </p:nvSpPr>
          <p:spPr>
            <a:xfrm>
              <a:off x="4248602" y="897549"/>
              <a:ext cx="1661162" cy="1054838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5"/>
            <p:cNvSpPr txBox="1"/>
            <p:nvPr/>
          </p:nvSpPr>
          <p:spPr>
            <a:xfrm>
              <a:off x="4279497" y="928444"/>
              <a:ext cx="1599372" cy="993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Gill Sans"/>
                <a:buNone/>
              </a:pPr>
              <a:r>
                <a:rPr lang="pt-BR" sz="15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ALIMENTAÇÃO ESPECIAL</a:t>
              </a:r>
              <a:endParaRPr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81" name="Google Shape;481;p15"/>
            <p:cNvSpPr/>
            <p:nvPr/>
          </p:nvSpPr>
          <p:spPr>
            <a:xfrm>
              <a:off x="6094338" y="722204"/>
              <a:ext cx="1661162" cy="1054838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5"/>
            <p:cNvSpPr/>
            <p:nvPr/>
          </p:nvSpPr>
          <p:spPr>
            <a:xfrm>
              <a:off x="6278912" y="897549"/>
              <a:ext cx="1661162" cy="1054838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5"/>
            <p:cNvSpPr txBox="1"/>
            <p:nvPr/>
          </p:nvSpPr>
          <p:spPr>
            <a:xfrm>
              <a:off x="6309807" y="928444"/>
              <a:ext cx="1599372" cy="993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Gill Sans"/>
                <a:buNone/>
              </a:pPr>
              <a:r>
                <a:rPr lang="pt-BR" sz="15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TRATAMENTO DE SAÚDE</a:t>
              </a:r>
              <a:endParaRPr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84" name="Google Shape;484;p15"/>
            <p:cNvSpPr/>
            <p:nvPr/>
          </p:nvSpPr>
          <p:spPr>
            <a:xfrm>
              <a:off x="8124648" y="722204"/>
              <a:ext cx="1661162" cy="1054838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5"/>
            <p:cNvSpPr/>
            <p:nvPr/>
          </p:nvSpPr>
          <p:spPr>
            <a:xfrm>
              <a:off x="8309222" y="897549"/>
              <a:ext cx="1661162" cy="1054838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5"/>
            <p:cNvSpPr txBox="1"/>
            <p:nvPr/>
          </p:nvSpPr>
          <p:spPr>
            <a:xfrm>
              <a:off x="8340117" y="928444"/>
              <a:ext cx="1599372" cy="993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Gill Sans"/>
                <a:buNone/>
              </a:pPr>
              <a:r>
                <a:rPr lang="pt-BR" sz="15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MÉDICOS</a:t>
              </a:r>
              <a:endParaRPr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487" name="Google Shape;487;p15"/>
          <p:cNvSpPr/>
          <p:nvPr/>
        </p:nvSpPr>
        <p:spPr>
          <a:xfrm>
            <a:off x="457200" y="4905913"/>
            <a:ext cx="9973793" cy="1699377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*LEI 13982/2020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*NECESSÁRIO PROVAR QUE SOLICITOU AO ENTE PÚBLICO E QUE FORA NEGADO;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*SÃO AS DESPESAS QUE O INSS DEVE DESCONSIDERAR NO MOMENTO DA ÁNALISE DA RENDA PER CAPITA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3" name="Google Shape;493;p1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94" name="Google Shape;494;p16"/>
          <p:cNvGrpSpPr/>
          <p:nvPr/>
        </p:nvGrpSpPr>
        <p:grpSpPr>
          <a:xfrm>
            <a:off x="6744625" y="685620"/>
            <a:ext cx="5737825" cy="6317181"/>
            <a:chOff x="6744625" y="685620"/>
            <a:chExt cx="5737825" cy="6317181"/>
          </a:xfrm>
        </p:grpSpPr>
        <p:sp>
          <p:nvSpPr>
            <p:cNvPr id="495" name="Google Shape;495;p16"/>
            <p:cNvSpPr/>
            <p:nvPr/>
          </p:nvSpPr>
          <p:spPr>
            <a:xfrm>
              <a:off x="6744625" y="967196"/>
              <a:ext cx="2116766" cy="211676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96" name="Google Shape;496;p16"/>
            <p:cNvSpPr/>
            <p:nvPr/>
          </p:nvSpPr>
          <p:spPr>
            <a:xfrm rot="-2700000">
              <a:off x="9618226" y="3599573"/>
              <a:ext cx="2057060" cy="3135067"/>
            </a:xfrm>
            <a:custGeom>
              <a:avLst/>
              <a:gdLst/>
              <a:ahLst/>
              <a:cxnLst/>
              <a:rect l="l" t="t" r="r" b="b"/>
              <a:pathLst>
                <a:path w="3413378" h="6532054" extrusionOk="0">
                  <a:moveTo>
                    <a:pt x="3413379" y="3266028"/>
                  </a:moveTo>
                  <a:cubicBezTo>
                    <a:pt x="3413379" y="5069777"/>
                    <a:pt x="1706689" y="6532055"/>
                    <a:pt x="1706689" y="6532055"/>
                  </a:cubicBezTo>
                  <a:cubicBezTo>
                    <a:pt x="1706689" y="6532055"/>
                    <a:pt x="0" y="5069777"/>
                    <a:pt x="0" y="3266028"/>
                  </a:cubicBezTo>
                  <a:cubicBezTo>
                    <a:pt x="0" y="1462278"/>
                    <a:pt x="1706689" y="0"/>
                    <a:pt x="1706689" y="0"/>
                  </a:cubicBezTo>
                  <a:cubicBezTo>
                    <a:pt x="1706689" y="0"/>
                    <a:pt x="3413379" y="1462278"/>
                    <a:pt x="3413379" y="3266028"/>
                  </a:cubicBez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97" name="Google Shape;497;p16"/>
            <p:cNvSpPr/>
            <p:nvPr/>
          </p:nvSpPr>
          <p:spPr>
            <a:xfrm>
              <a:off x="8636262" y="685620"/>
              <a:ext cx="265579" cy="265579"/>
            </a:xfrm>
            <a:prstGeom prst="ellipse">
              <a:avLst/>
            </a:pr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98" name="Google Shape;498;p16"/>
            <p:cNvSpPr/>
            <p:nvPr/>
          </p:nvSpPr>
          <p:spPr>
            <a:xfrm>
              <a:off x="11660221" y="1219177"/>
              <a:ext cx="528731" cy="1057462"/>
            </a:xfrm>
            <a:custGeom>
              <a:avLst/>
              <a:gdLst/>
              <a:ahLst/>
              <a:cxnLst/>
              <a:rect l="l" t="t" r="r" b="b"/>
              <a:pathLst>
                <a:path w="528731" h="1057462" extrusionOk="0">
                  <a:moveTo>
                    <a:pt x="528731" y="0"/>
                  </a:moveTo>
                  <a:lnTo>
                    <a:pt x="528731" y="1057462"/>
                  </a:lnTo>
                  <a:cubicBezTo>
                    <a:pt x="236721" y="1057462"/>
                    <a:pt x="0" y="820741"/>
                    <a:pt x="0" y="528731"/>
                  </a:cubicBezTo>
                  <a:cubicBezTo>
                    <a:pt x="0" y="236721"/>
                    <a:pt x="236721" y="0"/>
                    <a:pt x="528731" y="0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99" name="Google Shape;499;p16"/>
            <p:cNvSpPr/>
            <p:nvPr/>
          </p:nvSpPr>
          <p:spPr>
            <a:xfrm>
              <a:off x="6964894" y="1100025"/>
              <a:ext cx="4790779" cy="4790779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F7F7F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500" name="Google Shape;500;p16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1" name="Google Shape;501;p16"/>
          <p:cNvSpPr txBox="1">
            <a:spLocks noGrp="1"/>
          </p:cNvSpPr>
          <p:nvPr>
            <p:ph type="title"/>
          </p:nvPr>
        </p:nvSpPr>
        <p:spPr>
          <a:xfrm>
            <a:off x="457200" y="758952"/>
            <a:ext cx="6705927" cy="984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ill Sans"/>
              <a:buNone/>
            </a:pPr>
            <a:r>
              <a:rPr lang="pt-BR" sz="2800"/>
              <a:t>ATUALIZAÇÃO DO COMPROMETIMENTO DE RENDA</a:t>
            </a:r>
            <a:endParaRPr/>
          </a:p>
        </p:txBody>
      </p:sp>
      <p:sp>
        <p:nvSpPr>
          <p:cNvPr id="502" name="Google Shape;502;p16"/>
          <p:cNvSpPr txBox="1">
            <a:spLocks noGrp="1"/>
          </p:cNvSpPr>
          <p:nvPr>
            <p:ph type="body" idx="1"/>
          </p:nvPr>
        </p:nvSpPr>
        <p:spPr>
          <a:xfrm>
            <a:off x="457200" y="2286000"/>
            <a:ext cx="5351843" cy="3893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 sz="2000">
                <a:latin typeface="Times New Roman"/>
                <a:ea typeface="Times New Roman"/>
                <a:cs typeface="Times New Roman"/>
                <a:sym typeface="Times New Roman"/>
              </a:rPr>
              <a:t>A PORTARIA  CONJUNTA N 1 DE 16 DE FEVEREIRO DE 2022: INDICOU O VALOR MÉDIO DE CADA ITEM.</a:t>
            </a:r>
            <a:endParaRPr/>
          </a:p>
          <a:p>
            <a:pPr marL="228600" lvl="0" indent="-111125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 sz="2000">
                <a:latin typeface="Times New Roman"/>
                <a:ea typeface="Times New Roman"/>
                <a:cs typeface="Times New Roman"/>
                <a:sym typeface="Times New Roman"/>
              </a:rPr>
              <a:t>*SE O ASSISTIDO TIVER DESPESAS MAIORES DO QUE OS VALORES MÉDIOS APRESENTADOS NESTA TABELA DEVERÁ APRESENTAR OS RECIBOS DAS DESPESAS.</a:t>
            </a:r>
            <a:endParaRPr/>
          </a:p>
          <a:p>
            <a:pPr marL="228600" lvl="0" indent="-111125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 sz="2000">
                <a:latin typeface="Times New Roman"/>
                <a:ea typeface="Times New Roman"/>
                <a:cs typeface="Times New Roman"/>
                <a:sym typeface="Times New Roman"/>
              </a:rPr>
              <a:t>*O PA DEVE SER FORMADO COM OS RECIBOS DAS DESPESAS DE CADA MÊS DOS 12 MESES ANTERIORES AO REQUERIMEENTO</a:t>
            </a:r>
            <a:endParaRPr/>
          </a:p>
        </p:txBody>
      </p:sp>
      <p:pic>
        <p:nvPicPr>
          <p:cNvPr id="503" name="Google Shape;503;p16" descr="Interface gráfica do usuário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 l="4966" r="18071" b="3"/>
          <a:stretch/>
        </p:blipFill>
        <p:spPr>
          <a:xfrm>
            <a:off x="7864050" y="1743075"/>
            <a:ext cx="3095248" cy="3572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9" name="Google Shape;509;p1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510" name="Google Shape;510;p17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511" name="Google Shape;511;p17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12" name="Google Shape;512;p17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13" name="Google Shape;513;p17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14" name="Google Shape;514;p17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15" name="Google Shape;515;p17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516" name="Google Shape;516;p17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7" name="Google Shape;517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8" name="Google Shape;518;p17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9" name="Google Shape;519;p17"/>
          <p:cNvSpPr/>
          <p:nvPr/>
        </p:nvSpPr>
        <p:spPr>
          <a:xfrm>
            <a:off x="5301129" y="0"/>
            <a:ext cx="6905281" cy="6858000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chemeClr val="accent4">
              <a:alpha val="2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0" name="Google Shape;520;p17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1" name="Google Shape;521;p17"/>
          <p:cNvSpPr txBox="1">
            <a:spLocks noGrp="1"/>
          </p:cNvSpPr>
          <p:nvPr>
            <p:ph type="title"/>
          </p:nvPr>
        </p:nvSpPr>
        <p:spPr>
          <a:xfrm>
            <a:off x="457199" y="1557338"/>
            <a:ext cx="6364004" cy="2182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ill Sans"/>
              <a:buNone/>
            </a:pPr>
            <a:r>
              <a:rPr lang="pt-BR" sz="4000"/>
              <a:t>APLICAÇÃO DO COMPROMETIMENTO DE RENDA </a:t>
            </a:r>
            <a:endParaRPr/>
          </a:p>
        </p:txBody>
      </p:sp>
      <p:pic>
        <p:nvPicPr>
          <p:cNvPr id="522" name="Google Shape;522;p17" descr="Tabela&#10;&#10;Descrição gerada automaticamente com confiança baixa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508909" y="200026"/>
            <a:ext cx="6364004" cy="6386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8" name="Google Shape;528;p1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529" name="Google Shape;529;p18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530" name="Google Shape;530;p18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31" name="Google Shape;531;p18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32" name="Google Shape;532;p18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33" name="Google Shape;533;p18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34" name="Google Shape;534;p18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535" name="Google Shape;535;p1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6" name="Google Shape;536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37" name="Google Shape;537;p18" descr="Um na multidão"/>
          <p:cNvPicPr preferRelativeResize="0"/>
          <p:nvPr/>
        </p:nvPicPr>
        <p:blipFill rotWithShape="1">
          <a:blip r:embed="rId4">
            <a:alphaModFix/>
          </a:blip>
          <a:srcRect t="7724" r="-1" b="17255"/>
          <a:stretch/>
        </p:blipFill>
        <p:spPr>
          <a:xfrm>
            <a:off x="11" y="-2"/>
            <a:ext cx="12188941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18"/>
          <p:cNvSpPr/>
          <p:nvPr/>
        </p:nvSpPr>
        <p:spPr>
          <a:xfrm rot="-5400000">
            <a:off x="389239" y="-389238"/>
            <a:ext cx="6858000" cy="7636476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000000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9" name="Google Shape;539;p18"/>
          <p:cNvSpPr txBox="1">
            <a:spLocks noGrp="1"/>
          </p:cNvSpPr>
          <p:nvPr>
            <p:ph type="title"/>
          </p:nvPr>
        </p:nvSpPr>
        <p:spPr>
          <a:xfrm>
            <a:off x="457200" y="2000250"/>
            <a:ext cx="4409226" cy="285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Gill Sans"/>
              <a:buNone/>
            </a:pPr>
            <a:r>
              <a:rPr lang="pt-BR">
                <a:solidFill>
                  <a:srgbClr val="FFFFFF"/>
                </a:solidFill>
              </a:rPr>
              <a:t>PODE TER MAIS DE UM BPC NO MESMO GRUPO FAMILIAR?</a:t>
            </a:r>
            <a:endParaRPr/>
          </a:p>
        </p:txBody>
      </p:sp>
      <p:sp>
        <p:nvSpPr>
          <p:cNvPr id="540" name="Google Shape;540;p18"/>
          <p:cNvSpPr txBox="1"/>
          <p:nvPr/>
        </p:nvSpPr>
        <p:spPr>
          <a:xfrm>
            <a:off x="8090630" y="4065578"/>
            <a:ext cx="4108173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REQUISITOS: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1- IDOSO (65 ANOS) / DEFICIENTE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2 - RECEBENDO BENEFÍCIO DE ATÉ 1 SALÁRIO MÍNIMO (BPC/APOSENTADORIA)</a:t>
            </a:r>
            <a:endParaRPr sz="18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41" name="Google Shape;541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5203" y="0"/>
            <a:ext cx="412074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8"/>
          <p:cNvSpPr/>
          <p:nvPr/>
        </p:nvSpPr>
        <p:spPr>
          <a:xfrm rot="-178629">
            <a:off x="5526921" y="1593289"/>
            <a:ext cx="3490254" cy="18728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SIM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LEI 8742/93, ART.20,§14.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8" name="Google Shape;548;p1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549" name="Google Shape;549;p19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550" name="Google Shape;550;p19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51" name="Google Shape;551;p19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52" name="Google Shape;552;p19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53" name="Google Shape;553;p19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54" name="Google Shape;554;p19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555" name="Google Shape;555;p19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6" name="Google Shape;556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7" name="Google Shape;557;p1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558" name="Google Shape;558;p19"/>
          <p:cNvGrpSpPr/>
          <p:nvPr/>
        </p:nvGrpSpPr>
        <p:grpSpPr>
          <a:xfrm>
            <a:off x="6744625" y="685620"/>
            <a:ext cx="5737825" cy="6317181"/>
            <a:chOff x="6744625" y="685620"/>
            <a:chExt cx="5737825" cy="6317181"/>
          </a:xfrm>
        </p:grpSpPr>
        <p:sp>
          <p:nvSpPr>
            <p:cNvPr id="559" name="Google Shape;559;p19"/>
            <p:cNvSpPr/>
            <p:nvPr/>
          </p:nvSpPr>
          <p:spPr>
            <a:xfrm>
              <a:off x="6744625" y="967196"/>
              <a:ext cx="2116766" cy="211676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60" name="Google Shape;560;p19"/>
            <p:cNvSpPr/>
            <p:nvPr/>
          </p:nvSpPr>
          <p:spPr>
            <a:xfrm rot="-2700000">
              <a:off x="9618226" y="3599573"/>
              <a:ext cx="2057060" cy="3135067"/>
            </a:xfrm>
            <a:custGeom>
              <a:avLst/>
              <a:gdLst/>
              <a:ahLst/>
              <a:cxnLst/>
              <a:rect l="l" t="t" r="r" b="b"/>
              <a:pathLst>
                <a:path w="3413378" h="6532054" extrusionOk="0">
                  <a:moveTo>
                    <a:pt x="3413379" y="3266028"/>
                  </a:moveTo>
                  <a:cubicBezTo>
                    <a:pt x="3413379" y="5069777"/>
                    <a:pt x="1706689" y="6532055"/>
                    <a:pt x="1706689" y="6532055"/>
                  </a:cubicBezTo>
                  <a:cubicBezTo>
                    <a:pt x="1706689" y="6532055"/>
                    <a:pt x="0" y="5069777"/>
                    <a:pt x="0" y="3266028"/>
                  </a:cubicBezTo>
                  <a:cubicBezTo>
                    <a:pt x="0" y="1462278"/>
                    <a:pt x="1706689" y="0"/>
                    <a:pt x="1706689" y="0"/>
                  </a:cubicBezTo>
                  <a:cubicBezTo>
                    <a:pt x="1706689" y="0"/>
                    <a:pt x="3413379" y="1462278"/>
                    <a:pt x="3413379" y="3266028"/>
                  </a:cubicBez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61" name="Google Shape;561;p19"/>
            <p:cNvSpPr/>
            <p:nvPr/>
          </p:nvSpPr>
          <p:spPr>
            <a:xfrm>
              <a:off x="8636262" y="685620"/>
              <a:ext cx="265579" cy="265579"/>
            </a:xfrm>
            <a:prstGeom prst="ellipse">
              <a:avLst/>
            </a:pr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62" name="Google Shape;562;p19"/>
            <p:cNvSpPr/>
            <p:nvPr/>
          </p:nvSpPr>
          <p:spPr>
            <a:xfrm>
              <a:off x="11660221" y="1219177"/>
              <a:ext cx="528731" cy="1057462"/>
            </a:xfrm>
            <a:custGeom>
              <a:avLst/>
              <a:gdLst/>
              <a:ahLst/>
              <a:cxnLst/>
              <a:rect l="l" t="t" r="r" b="b"/>
              <a:pathLst>
                <a:path w="528731" h="1057462" extrusionOk="0">
                  <a:moveTo>
                    <a:pt x="528731" y="0"/>
                  </a:moveTo>
                  <a:lnTo>
                    <a:pt x="528731" y="1057462"/>
                  </a:lnTo>
                  <a:cubicBezTo>
                    <a:pt x="236721" y="1057462"/>
                    <a:pt x="0" y="820741"/>
                    <a:pt x="0" y="528731"/>
                  </a:cubicBezTo>
                  <a:cubicBezTo>
                    <a:pt x="0" y="236721"/>
                    <a:pt x="236721" y="0"/>
                    <a:pt x="528731" y="0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63" name="Google Shape;563;p19"/>
            <p:cNvSpPr/>
            <p:nvPr/>
          </p:nvSpPr>
          <p:spPr>
            <a:xfrm>
              <a:off x="6964894" y="1100025"/>
              <a:ext cx="4790779" cy="4790779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F7F7F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564" name="Google Shape;564;p19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5" name="Google Shape;565;p19"/>
          <p:cNvSpPr txBox="1">
            <a:spLocks noGrp="1"/>
          </p:cNvSpPr>
          <p:nvPr>
            <p:ph type="title"/>
          </p:nvPr>
        </p:nvSpPr>
        <p:spPr>
          <a:xfrm>
            <a:off x="457199" y="676656"/>
            <a:ext cx="5927465" cy="30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</a:pPr>
            <a:r>
              <a:rPr lang="pt-BR" sz="5400"/>
              <a:t>GRUPO FAMILIAR</a:t>
            </a:r>
            <a:endParaRPr/>
          </a:p>
        </p:txBody>
      </p:sp>
      <p:pic>
        <p:nvPicPr>
          <p:cNvPr id="566" name="Google Shape;566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739262" y="2075765"/>
            <a:ext cx="3217333" cy="2839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72" name="Google Shape;572;p2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73" name="Google Shape;573;p20"/>
          <p:cNvSpPr/>
          <p:nvPr/>
        </p:nvSpPr>
        <p:spPr>
          <a:xfrm>
            <a:off x="5286719" y="0"/>
            <a:ext cx="6905281" cy="6858000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chemeClr val="accent4">
              <a:alpha val="2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74" name="Google Shape;574;p2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75" name="Google Shape;575;p20"/>
          <p:cNvSpPr txBox="1">
            <a:spLocks noGrp="1"/>
          </p:cNvSpPr>
          <p:nvPr>
            <p:ph type="title"/>
          </p:nvPr>
        </p:nvSpPr>
        <p:spPr>
          <a:xfrm>
            <a:off x="457200" y="758952"/>
            <a:ext cx="464072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Gill Sans"/>
              <a:buNone/>
            </a:pPr>
            <a:r>
              <a:rPr lang="pt-BR" sz="3400"/>
              <a:t>QUEM FAZ PARTE DO GRUPO FAMILIAR?</a:t>
            </a:r>
            <a:endParaRPr/>
          </a:p>
        </p:txBody>
      </p:sp>
      <p:grpSp>
        <p:nvGrpSpPr>
          <p:cNvPr id="576" name="Google Shape;576;p20"/>
          <p:cNvGrpSpPr/>
          <p:nvPr/>
        </p:nvGrpSpPr>
        <p:grpSpPr>
          <a:xfrm>
            <a:off x="457200" y="2286474"/>
            <a:ext cx="4640729" cy="3886635"/>
            <a:chOff x="0" y="474"/>
            <a:chExt cx="4640729" cy="3886635"/>
          </a:xfrm>
        </p:grpSpPr>
        <p:cxnSp>
          <p:nvCxnSpPr>
            <p:cNvPr id="577" name="Google Shape;577;p20"/>
            <p:cNvCxnSpPr/>
            <p:nvPr/>
          </p:nvCxnSpPr>
          <p:spPr>
            <a:xfrm>
              <a:off x="0" y="474"/>
              <a:ext cx="4640729" cy="0"/>
            </a:xfrm>
            <a:prstGeom prst="straightConnector1">
              <a:avLst/>
            </a:prstGeom>
            <a:solidFill>
              <a:srgbClr val="1BBE99"/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78" name="Google Shape;578;p20"/>
            <p:cNvSpPr/>
            <p:nvPr/>
          </p:nvSpPr>
          <p:spPr>
            <a:xfrm>
              <a:off x="0" y="474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0"/>
            <p:cNvSpPr txBox="1"/>
            <p:nvPr/>
          </p:nvSpPr>
          <p:spPr>
            <a:xfrm>
              <a:off x="0" y="474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Gill Sans"/>
                <a:buNone/>
              </a:pPr>
              <a:r>
                <a:rPr lang="pt-BR" sz="22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REQUERENTE     </a:t>
              </a:r>
              <a:endParaRPr sz="2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580" name="Google Shape;580;p20"/>
            <p:cNvCxnSpPr/>
            <p:nvPr/>
          </p:nvCxnSpPr>
          <p:spPr>
            <a:xfrm>
              <a:off x="0" y="555708"/>
              <a:ext cx="4640729" cy="0"/>
            </a:xfrm>
            <a:prstGeom prst="straightConnector1">
              <a:avLst/>
            </a:prstGeom>
            <a:solidFill>
              <a:srgbClr val="1BBE99"/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81" name="Google Shape;581;p20"/>
            <p:cNvSpPr/>
            <p:nvPr/>
          </p:nvSpPr>
          <p:spPr>
            <a:xfrm>
              <a:off x="0" y="555708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0"/>
            <p:cNvSpPr txBox="1"/>
            <p:nvPr/>
          </p:nvSpPr>
          <p:spPr>
            <a:xfrm>
              <a:off x="0" y="555708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Gill Sans"/>
                <a:buNone/>
              </a:pPr>
              <a:r>
                <a:rPr lang="pt-BR" sz="22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CÔNJUGE OU COMPANHEIRO</a:t>
              </a:r>
              <a:endParaRPr sz="2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583" name="Google Shape;583;p20"/>
            <p:cNvCxnSpPr/>
            <p:nvPr/>
          </p:nvCxnSpPr>
          <p:spPr>
            <a:xfrm>
              <a:off x="0" y="1110941"/>
              <a:ext cx="4640729" cy="0"/>
            </a:xfrm>
            <a:prstGeom prst="straightConnector1">
              <a:avLst/>
            </a:prstGeom>
            <a:solidFill>
              <a:srgbClr val="1BBE99"/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84" name="Google Shape;584;p20"/>
            <p:cNvSpPr/>
            <p:nvPr/>
          </p:nvSpPr>
          <p:spPr>
            <a:xfrm>
              <a:off x="0" y="1110941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0"/>
            <p:cNvSpPr txBox="1"/>
            <p:nvPr/>
          </p:nvSpPr>
          <p:spPr>
            <a:xfrm>
              <a:off x="0" y="1110941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Gill Sans"/>
                <a:buNone/>
              </a:pPr>
              <a:r>
                <a:rPr lang="pt-BR" sz="22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PAI /MÃE</a:t>
              </a:r>
              <a:endParaRPr sz="2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586" name="Google Shape;586;p20"/>
            <p:cNvCxnSpPr/>
            <p:nvPr/>
          </p:nvCxnSpPr>
          <p:spPr>
            <a:xfrm>
              <a:off x="0" y="1666175"/>
              <a:ext cx="4640729" cy="0"/>
            </a:xfrm>
            <a:prstGeom prst="straightConnector1">
              <a:avLst/>
            </a:prstGeom>
            <a:solidFill>
              <a:srgbClr val="1BBE99"/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87" name="Google Shape;587;p20"/>
            <p:cNvSpPr/>
            <p:nvPr/>
          </p:nvSpPr>
          <p:spPr>
            <a:xfrm>
              <a:off x="0" y="1666175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0"/>
            <p:cNvSpPr txBox="1"/>
            <p:nvPr/>
          </p:nvSpPr>
          <p:spPr>
            <a:xfrm>
              <a:off x="0" y="1666175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Gill Sans"/>
                <a:buNone/>
              </a:pPr>
              <a:r>
                <a:rPr lang="pt-BR" sz="22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PADRASTO OU MADRASTA     </a:t>
              </a:r>
              <a:endParaRPr sz="2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589" name="Google Shape;589;p20"/>
            <p:cNvCxnSpPr/>
            <p:nvPr/>
          </p:nvCxnSpPr>
          <p:spPr>
            <a:xfrm>
              <a:off x="0" y="2221409"/>
              <a:ext cx="4640729" cy="0"/>
            </a:xfrm>
            <a:prstGeom prst="straightConnector1">
              <a:avLst/>
            </a:prstGeom>
            <a:solidFill>
              <a:srgbClr val="1BBE99"/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90" name="Google Shape;590;p20"/>
            <p:cNvSpPr/>
            <p:nvPr/>
          </p:nvSpPr>
          <p:spPr>
            <a:xfrm>
              <a:off x="0" y="2221409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0"/>
            <p:cNvSpPr txBox="1"/>
            <p:nvPr/>
          </p:nvSpPr>
          <p:spPr>
            <a:xfrm>
              <a:off x="0" y="2221409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Gill Sans"/>
                <a:buNone/>
              </a:pPr>
              <a:r>
                <a:rPr lang="pt-BR" sz="22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IRMÃOS SOLTEIROS</a:t>
              </a:r>
              <a:endParaRPr sz="2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592" name="Google Shape;592;p20"/>
            <p:cNvCxnSpPr/>
            <p:nvPr/>
          </p:nvCxnSpPr>
          <p:spPr>
            <a:xfrm>
              <a:off x="0" y="2776643"/>
              <a:ext cx="4640729" cy="0"/>
            </a:xfrm>
            <a:prstGeom prst="straightConnector1">
              <a:avLst/>
            </a:prstGeom>
            <a:solidFill>
              <a:srgbClr val="1BBE99"/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93" name="Google Shape;593;p20"/>
            <p:cNvSpPr/>
            <p:nvPr/>
          </p:nvSpPr>
          <p:spPr>
            <a:xfrm>
              <a:off x="0" y="2776643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0"/>
            <p:cNvSpPr txBox="1"/>
            <p:nvPr/>
          </p:nvSpPr>
          <p:spPr>
            <a:xfrm>
              <a:off x="0" y="2776643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Gill Sans"/>
                <a:buNone/>
              </a:pPr>
              <a:r>
                <a:rPr lang="pt-BR" sz="22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FILHOS OU ENTEADOS SOLTEIROS</a:t>
              </a:r>
              <a:endParaRPr sz="2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595" name="Google Shape;595;p20"/>
            <p:cNvCxnSpPr/>
            <p:nvPr/>
          </p:nvCxnSpPr>
          <p:spPr>
            <a:xfrm>
              <a:off x="0" y="3331876"/>
              <a:ext cx="4640729" cy="0"/>
            </a:xfrm>
            <a:prstGeom prst="straightConnector1">
              <a:avLst/>
            </a:prstGeom>
            <a:solidFill>
              <a:srgbClr val="1BBE99"/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96" name="Google Shape;596;p20"/>
            <p:cNvSpPr/>
            <p:nvPr/>
          </p:nvSpPr>
          <p:spPr>
            <a:xfrm>
              <a:off x="0" y="3331876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0"/>
            <p:cNvSpPr txBox="1"/>
            <p:nvPr/>
          </p:nvSpPr>
          <p:spPr>
            <a:xfrm>
              <a:off x="0" y="3331876"/>
              <a:ext cx="4640729" cy="555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Gill Sans"/>
                <a:buNone/>
              </a:pPr>
              <a:r>
                <a:rPr lang="pt-BR" sz="22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MENORES TUTELADOS</a:t>
              </a:r>
              <a:endParaRPr sz="2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id="598" name="Google Shape;598;p20" descr="DESDE QUE VIVAM SOB O MESMO TETO&#10;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66913" y="1197430"/>
            <a:ext cx="4593771" cy="4593771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20"/>
          <p:cNvSpPr/>
          <p:nvPr/>
        </p:nvSpPr>
        <p:spPr>
          <a:xfrm>
            <a:off x="6858000" y="5929313"/>
            <a:ext cx="4086225" cy="485775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DESDE QUE VIVAM SOB O MESM TETO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05" name="Google Shape;605;p2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06" name="Google Shape;606;p21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07" name="Google Shape;607;p21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11873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QUEM NÃO FAZ PARTE DO GRUPO FAMILIAR?</a:t>
            </a:r>
            <a:endParaRPr/>
          </a:p>
        </p:txBody>
      </p:sp>
      <p:grpSp>
        <p:nvGrpSpPr>
          <p:cNvPr id="608" name="Google Shape;608;p21"/>
          <p:cNvGrpSpPr/>
          <p:nvPr/>
        </p:nvGrpSpPr>
        <p:grpSpPr>
          <a:xfrm>
            <a:off x="460477" y="2446899"/>
            <a:ext cx="11180835" cy="3380252"/>
            <a:chOff x="3277" y="349811"/>
            <a:chExt cx="11180835" cy="3380252"/>
          </a:xfrm>
        </p:grpSpPr>
        <p:sp>
          <p:nvSpPr>
            <p:cNvPr id="609" name="Google Shape;609;p21"/>
            <p:cNvSpPr/>
            <p:nvPr/>
          </p:nvSpPr>
          <p:spPr>
            <a:xfrm>
              <a:off x="3277" y="349811"/>
              <a:ext cx="2600194" cy="1560116"/>
            </a:xfrm>
            <a:prstGeom prst="rect">
              <a:avLst/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1"/>
            <p:cNvSpPr txBox="1"/>
            <p:nvPr/>
          </p:nvSpPr>
          <p:spPr>
            <a:xfrm>
              <a:off x="3277" y="349811"/>
              <a:ext cx="2600194" cy="1560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IRMÃOS CASADOS / SEPARADOS 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11" name="Google Shape;611;p21"/>
            <p:cNvSpPr/>
            <p:nvPr/>
          </p:nvSpPr>
          <p:spPr>
            <a:xfrm>
              <a:off x="2863491" y="349811"/>
              <a:ext cx="2600194" cy="1560116"/>
            </a:xfrm>
            <a:prstGeom prst="rect">
              <a:avLst/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1"/>
            <p:cNvSpPr txBox="1"/>
            <p:nvPr/>
          </p:nvSpPr>
          <p:spPr>
            <a:xfrm>
              <a:off x="2863491" y="349811"/>
              <a:ext cx="2600194" cy="1560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FILHO OU O ENTEADO QUE TENHA CONSTITUÍDO UNIÃO ESTÁVEL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13" name="Google Shape;613;p21"/>
            <p:cNvSpPr/>
            <p:nvPr/>
          </p:nvSpPr>
          <p:spPr>
            <a:xfrm>
              <a:off x="5723704" y="349811"/>
              <a:ext cx="2600194" cy="1560116"/>
            </a:xfrm>
            <a:prstGeom prst="rect">
              <a:avLst/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1"/>
            <p:cNvSpPr txBox="1"/>
            <p:nvPr/>
          </p:nvSpPr>
          <p:spPr>
            <a:xfrm>
              <a:off x="5723704" y="349811"/>
              <a:ext cx="2600194" cy="1560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TUTOR OU CURADOR DESDE QUE NÃO FAÇA PARTE DO GRUPO FAMILIAR DEFINIDO PELA LEI 8742/1993.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15" name="Google Shape;615;p21"/>
            <p:cNvSpPr/>
            <p:nvPr/>
          </p:nvSpPr>
          <p:spPr>
            <a:xfrm>
              <a:off x="8583918" y="349811"/>
              <a:ext cx="2600194" cy="1560116"/>
            </a:xfrm>
            <a:prstGeom prst="rect">
              <a:avLst/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1"/>
            <p:cNvSpPr txBox="1"/>
            <p:nvPr/>
          </p:nvSpPr>
          <p:spPr>
            <a:xfrm>
              <a:off x="8583918" y="349811"/>
              <a:ext cx="2600194" cy="1560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INTERNADO OU ACOLHIDO EM INSTITUIÇÕES DE LONGA PERMANÊNCIA COMO ABRIGO, HOSPITAL OU INSTITUIÇÃO CONGÊNERE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17" name="Google Shape;617;p21"/>
            <p:cNvSpPr/>
            <p:nvPr/>
          </p:nvSpPr>
          <p:spPr>
            <a:xfrm>
              <a:off x="3277" y="2169947"/>
              <a:ext cx="2600194" cy="1560116"/>
            </a:xfrm>
            <a:prstGeom prst="rect">
              <a:avLst/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1"/>
            <p:cNvSpPr txBox="1"/>
            <p:nvPr/>
          </p:nvSpPr>
          <p:spPr>
            <a:xfrm>
              <a:off x="3277" y="2169947"/>
              <a:ext cx="2600194" cy="1560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AVÔS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19" name="Google Shape;619;p21"/>
            <p:cNvSpPr/>
            <p:nvPr/>
          </p:nvSpPr>
          <p:spPr>
            <a:xfrm>
              <a:off x="2863491" y="2169947"/>
              <a:ext cx="2600194" cy="1560116"/>
            </a:xfrm>
            <a:prstGeom prst="rect">
              <a:avLst/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1"/>
            <p:cNvSpPr txBox="1"/>
            <p:nvPr/>
          </p:nvSpPr>
          <p:spPr>
            <a:xfrm>
              <a:off x="2863491" y="2169947"/>
              <a:ext cx="2600194" cy="1560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TIOS 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21" name="Google Shape;621;p21"/>
            <p:cNvSpPr/>
            <p:nvPr/>
          </p:nvSpPr>
          <p:spPr>
            <a:xfrm>
              <a:off x="5723704" y="2169947"/>
              <a:ext cx="2600194" cy="1560116"/>
            </a:xfrm>
            <a:prstGeom prst="rect">
              <a:avLst/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1"/>
            <p:cNvSpPr txBox="1"/>
            <p:nvPr/>
          </p:nvSpPr>
          <p:spPr>
            <a:xfrm>
              <a:off x="5723704" y="2169947"/>
              <a:ext cx="2600194" cy="1560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SOBRINHOS	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23" name="Google Shape;623;p21"/>
            <p:cNvSpPr/>
            <p:nvPr/>
          </p:nvSpPr>
          <p:spPr>
            <a:xfrm>
              <a:off x="8583918" y="2169947"/>
              <a:ext cx="2600194" cy="1560116"/>
            </a:xfrm>
            <a:prstGeom prst="rect">
              <a:avLst/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1"/>
            <p:cNvSpPr txBox="1"/>
            <p:nvPr/>
          </p:nvSpPr>
          <p:spPr>
            <a:xfrm>
              <a:off x="8583918" y="2169947"/>
              <a:ext cx="2600194" cy="1560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PRIMOS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0" name="Google Shape;630;p22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06A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1" name="Google Shape;631;p2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2" name="Google Shape;632;p22"/>
          <p:cNvSpPr/>
          <p:nvPr/>
        </p:nvSpPr>
        <p:spPr>
          <a:xfrm>
            <a:off x="457200" y="593710"/>
            <a:ext cx="11298473" cy="56684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3" name="Google Shape;633;p22"/>
          <p:cNvSpPr txBox="1">
            <a:spLocks noGrp="1"/>
          </p:cNvSpPr>
          <p:nvPr>
            <p:ph type="title"/>
          </p:nvPr>
        </p:nvSpPr>
        <p:spPr>
          <a:xfrm>
            <a:off x="686162" y="814726"/>
            <a:ext cx="4899913" cy="5243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ill Sans"/>
              <a:buNone/>
            </a:pPr>
            <a:r>
              <a:rPr lang="pt-BR">
                <a:solidFill>
                  <a:schemeClr val="dk2"/>
                </a:solidFill>
              </a:rPr>
              <a:t>DEFICIÊNCIA</a:t>
            </a:r>
            <a:endParaRPr/>
          </a:p>
        </p:txBody>
      </p:sp>
      <p:grpSp>
        <p:nvGrpSpPr>
          <p:cNvPr id="634" name="Google Shape;634;p22"/>
          <p:cNvGrpSpPr/>
          <p:nvPr/>
        </p:nvGrpSpPr>
        <p:grpSpPr>
          <a:xfrm>
            <a:off x="5271592" y="799559"/>
            <a:ext cx="5258884" cy="5258884"/>
            <a:chOff x="975363" y="0"/>
            <a:chExt cx="5258884" cy="5258884"/>
          </a:xfrm>
        </p:grpSpPr>
        <p:sp>
          <p:nvSpPr>
            <p:cNvPr id="635" name="Google Shape;635;p22"/>
            <p:cNvSpPr/>
            <p:nvPr/>
          </p:nvSpPr>
          <p:spPr>
            <a:xfrm>
              <a:off x="975363" y="0"/>
              <a:ext cx="5258884" cy="5258884"/>
            </a:xfrm>
            <a:prstGeom prst="diamond">
              <a:avLst/>
            </a:prstGeom>
            <a:solidFill>
              <a:srgbClr val="CAE8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2"/>
            <p:cNvSpPr/>
            <p:nvPr/>
          </p:nvSpPr>
          <p:spPr>
            <a:xfrm>
              <a:off x="1474956" y="499593"/>
              <a:ext cx="2050964" cy="2050964"/>
            </a:xfrm>
            <a:prstGeom prst="roundRect">
              <a:avLst>
                <a:gd name="adj" fmla="val 16667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2"/>
            <p:cNvSpPr txBox="1"/>
            <p:nvPr/>
          </p:nvSpPr>
          <p:spPr>
            <a:xfrm>
              <a:off x="1575076" y="599713"/>
              <a:ext cx="1850724" cy="1850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FÍSICA</a:t>
              </a:r>
              <a:endParaRPr sz="2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38" name="Google Shape;638;p22"/>
            <p:cNvSpPr/>
            <p:nvPr/>
          </p:nvSpPr>
          <p:spPr>
            <a:xfrm>
              <a:off x="3683688" y="499593"/>
              <a:ext cx="2050964" cy="2050964"/>
            </a:xfrm>
            <a:prstGeom prst="roundRect">
              <a:avLst>
                <a:gd name="adj" fmla="val 16667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2"/>
            <p:cNvSpPr txBox="1"/>
            <p:nvPr/>
          </p:nvSpPr>
          <p:spPr>
            <a:xfrm>
              <a:off x="3783808" y="599713"/>
              <a:ext cx="1850724" cy="1850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MENTAL</a:t>
              </a:r>
              <a:endParaRPr sz="2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40" name="Google Shape;640;p22"/>
            <p:cNvSpPr/>
            <p:nvPr/>
          </p:nvSpPr>
          <p:spPr>
            <a:xfrm>
              <a:off x="1474956" y="2708325"/>
              <a:ext cx="2050964" cy="2050964"/>
            </a:xfrm>
            <a:prstGeom prst="roundRect">
              <a:avLst>
                <a:gd name="adj" fmla="val 16667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2"/>
            <p:cNvSpPr txBox="1"/>
            <p:nvPr/>
          </p:nvSpPr>
          <p:spPr>
            <a:xfrm>
              <a:off x="1575076" y="2808445"/>
              <a:ext cx="1850724" cy="1850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INTELECTUAL</a:t>
              </a:r>
              <a:endParaRPr sz="2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42" name="Google Shape;642;p22"/>
            <p:cNvSpPr/>
            <p:nvPr/>
          </p:nvSpPr>
          <p:spPr>
            <a:xfrm>
              <a:off x="3683688" y="2708325"/>
              <a:ext cx="2050964" cy="2050964"/>
            </a:xfrm>
            <a:prstGeom prst="roundRect">
              <a:avLst>
                <a:gd name="adj" fmla="val 16667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2"/>
            <p:cNvSpPr txBox="1"/>
            <p:nvPr/>
          </p:nvSpPr>
          <p:spPr>
            <a:xfrm>
              <a:off x="3783808" y="2808445"/>
              <a:ext cx="1850724" cy="1850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SENSORIAL</a:t>
              </a:r>
              <a:endParaRPr sz="2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9" name="Google Shape;649;p2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650" name="Google Shape;650;p23"/>
          <p:cNvGrpSpPr/>
          <p:nvPr/>
        </p:nvGrpSpPr>
        <p:grpSpPr>
          <a:xfrm>
            <a:off x="7649180" y="-1190"/>
            <a:ext cx="4311514" cy="6859191"/>
            <a:chOff x="7649180" y="-1190"/>
            <a:chExt cx="4311514" cy="6859191"/>
          </a:xfrm>
        </p:grpSpPr>
        <p:sp>
          <p:nvSpPr>
            <p:cNvPr id="651" name="Google Shape;651;p23"/>
            <p:cNvSpPr/>
            <p:nvPr/>
          </p:nvSpPr>
          <p:spPr>
            <a:xfrm>
              <a:off x="11519019" y="796196"/>
              <a:ext cx="351326" cy="351326"/>
            </a:xfrm>
            <a:prstGeom prst="ellipse">
              <a:avLst/>
            </a:pr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52" name="Google Shape;652;p23"/>
            <p:cNvSpPr/>
            <p:nvPr/>
          </p:nvSpPr>
          <p:spPr>
            <a:xfrm>
              <a:off x="7649180" y="4581409"/>
              <a:ext cx="856614" cy="1305524"/>
            </a:xfrm>
            <a:custGeom>
              <a:avLst/>
              <a:gdLst/>
              <a:ahLst/>
              <a:cxnLst/>
              <a:rect l="l" t="t" r="r" b="b"/>
              <a:pathLst>
                <a:path w="3413378" h="6532054" extrusionOk="0">
                  <a:moveTo>
                    <a:pt x="3413379" y="3266028"/>
                  </a:moveTo>
                  <a:cubicBezTo>
                    <a:pt x="3413379" y="5069777"/>
                    <a:pt x="1706689" y="6532055"/>
                    <a:pt x="1706689" y="6532055"/>
                  </a:cubicBezTo>
                  <a:cubicBezTo>
                    <a:pt x="1706689" y="6532055"/>
                    <a:pt x="0" y="5069777"/>
                    <a:pt x="0" y="3266028"/>
                  </a:cubicBezTo>
                  <a:cubicBezTo>
                    <a:pt x="0" y="1462278"/>
                    <a:pt x="1706689" y="0"/>
                    <a:pt x="1706689" y="0"/>
                  </a:cubicBezTo>
                  <a:cubicBezTo>
                    <a:pt x="1706689" y="0"/>
                    <a:pt x="3413379" y="1462278"/>
                    <a:pt x="3413379" y="326602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53" name="Google Shape;653;p23"/>
            <p:cNvSpPr/>
            <p:nvPr/>
          </p:nvSpPr>
          <p:spPr>
            <a:xfrm>
              <a:off x="8313703" y="1605901"/>
              <a:ext cx="3646991" cy="3646990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54" name="Google Shape;654;p23"/>
            <p:cNvSpPr/>
            <p:nvPr/>
          </p:nvSpPr>
          <p:spPr>
            <a:xfrm>
              <a:off x="8666922" y="5224794"/>
              <a:ext cx="439469" cy="43946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55" name="Google Shape;655;p23"/>
            <p:cNvSpPr/>
            <p:nvPr/>
          </p:nvSpPr>
          <p:spPr>
            <a:xfrm>
              <a:off x="8314482" y="-1190"/>
              <a:ext cx="3597981" cy="1501977"/>
            </a:xfrm>
            <a:custGeom>
              <a:avLst/>
              <a:gdLst/>
              <a:ahLst/>
              <a:cxnLst/>
              <a:rect l="l" t="t" r="r" b="b"/>
              <a:pathLst>
                <a:path w="3597981" h="1501977" extrusionOk="0">
                  <a:moveTo>
                    <a:pt x="0" y="0"/>
                  </a:moveTo>
                  <a:lnTo>
                    <a:pt x="3597981" y="0"/>
                  </a:lnTo>
                  <a:lnTo>
                    <a:pt x="3590068" y="51850"/>
                  </a:lnTo>
                  <a:cubicBezTo>
                    <a:pt x="3420721" y="879443"/>
                    <a:pt x="2688479" y="1501977"/>
                    <a:pt x="1810819" y="1501977"/>
                  </a:cubicBezTo>
                  <a:lnTo>
                    <a:pt x="0" y="1501977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56" name="Google Shape;656;p23"/>
            <p:cNvSpPr/>
            <p:nvPr/>
          </p:nvSpPr>
          <p:spPr>
            <a:xfrm>
              <a:off x="8342990" y="5358010"/>
              <a:ext cx="3597678" cy="1499991"/>
            </a:xfrm>
            <a:custGeom>
              <a:avLst/>
              <a:gdLst/>
              <a:ahLst/>
              <a:cxnLst/>
              <a:rect l="l" t="t" r="r" b="b"/>
              <a:pathLst>
                <a:path w="3597678" h="1499991" extrusionOk="0">
                  <a:moveTo>
                    <a:pt x="1786859" y="0"/>
                  </a:moveTo>
                  <a:lnTo>
                    <a:pt x="3597678" y="0"/>
                  </a:lnTo>
                  <a:lnTo>
                    <a:pt x="3597678" y="1499991"/>
                  </a:lnTo>
                  <a:lnTo>
                    <a:pt x="0" y="1499991"/>
                  </a:lnTo>
                  <a:lnTo>
                    <a:pt x="7610" y="1450127"/>
                  </a:lnTo>
                  <a:cubicBezTo>
                    <a:pt x="176957" y="622534"/>
                    <a:pt x="909198" y="0"/>
                    <a:pt x="1786859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657" name="Google Shape;657;p2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8" name="Google Shape;658;p23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BPC/LOAS DEFICIENTE</a:t>
            </a:r>
            <a:endParaRPr/>
          </a:p>
        </p:txBody>
      </p:sp>
      <p:sp>
        <p:nvSpPr>
          <p:cNvPr id="659" name="Google Shape;659;p23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pt-BR" b="1" u="sng"/>
              <a:t>DEFINIÇÃO DE DEFICIÊNCIA</a:t>
            </a:r>
            <a:r>
              <a:rPr lang="pt-BR"/>
              <a:t> : ART. 20,§10 D LEI 8.742/ 1993, in litteris:</a:t>
            </a:r>
            <a:endParaRPr/>
          </a:p>
          <a:p>
            <a:pPr marL="0" lvl="0" indent="-107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PESSOA COM DEFICIÊNCIA: AQUELA QUE TEM IMPEDIMENTOS DE LONGO PRAZO DE NATUREZA </a:t>
            </a:r>
            <a:r>
              <a:rPr lang="pt-BR" b="1" u="sng"/>
              <a:t>FÍSICA, MENTAL, INTELECTUAL OU SENSORIAL</a:t>
            </a:r>
            <a:r>
              <a:rPr lang="pt-BR"/>
              <a:t>, OS QUAIS, EM INTERAÇÃO COM DIVERSAS BARREIRAS, PODEM OBSTRUIR SUA PARTICIPAÇÃO PLENA E EFETIVA NA SOCIEDADE COM AS DEMAIS PESSOAS;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-107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§ 10, IN </a:t>
            </a:r>
            <a:r>
              <a:rPr lang="pt-BR" i="1"/>
              <a:t>VERBIS</a:t>
            </a:r>
            <a:r>
              <a:rPr lang="pt-BR"/>
              <a:t>: IMPEDIMENTOS DE LONGO PRAZO: AQUELES QUE INCAPACITAM A PESSOA COM DEFICIÊNCIA PARA A VIDA INDEPENDENTE E PARA O TRABALHO PELO PRAZO MÍNIMO DE 2 (DOIS) ANOS.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4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Verificação da Deficiência – BPC</a:t>
            </a:r>
            <a:endParaRPr/>
          </a:p>
        </p:txBody>
      </p:sp>
      <p:sp>
        <p:nvSpPr>
          <p:cNvPr id="665" name="Google Shape;665;p24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 sz="2000" i="1">
                <a:latin typeface="Arial"/>
                <a:ea typeface="Arial"/>
                <a:cs typeface="Arial"/>
                <a:sym typeface="Arial"/>
              </a:rPr>
              <a:t>§ 6º  A concessão do benefício ficará sujeita </a:t>
            </a:r>
            <a:r>
              <a:rPr lang="pt-BR" sz="2000" b="1" i="1">
                <a:latin typeface="Arial"/>
                <a:ea typeface="Arial"/>
                <a:cs typeface="Arial"/>
                <a:sym typeface="Arial"/>
              </a:rPr>
              <a:t>à avaliação da deficiência e do </a:t>
            </a:r>
            <a:r>
              <a:rPr lang="pt-BR" sz="2000" b="1" i="1" u="sng">
                <a:latin typeface="Arial"/>
                <a:ea typeface="Arial"/>
                <a:cs typeface="Arial"/>
                <a:sym typeface="Arial"/>
              </a:rPr>
              <a:t>grau de impedimento</a:t>
            </a:r>
            <a:r>
              <a:rPr lang="pt-BR" sz="2000" i="1">
                <a:latin typeface="Arial"/>
                <a:ea typeface="Arial"/>
                <a:cs typeface="Arial"/>
                <a:sym typeface="Arial"/>
              </a:rPr>
              <a:t> de que trata o § 2o, composta por </a:t>
            </a:r>
            <a:r>
              <a:rPr lang="pt-BR" sz="2000" b="1" i="1">
                <a:latin typeface="Arial"/>
                <a:ea typeface="Arial"/>
                <a:cs typeface="Arial"/>
                <a:sym typeface="Arial"/>
              </a:rPr>
              <a:t>avaliação médica e avaliação social </a:t>
            </a:r>
            <a:r>
              <a:rPr lang="pt-BR" sz="2000" i="1">
                <a:latin typeface="Arial"/>
                <a:ea typeface="Arial"/>
                <a:cs typeface="Arial"/>
                <a:sym typeface="Arial"/>
              </a:rPr>
              <a:t>realizadas por médicos peritos e por assistentes sociais do Instituto Nacional de Seguro Social - INSS.      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 b="1"/>
              <a:t>PARA CRIANÇAS E ADOLESCENTES MENORES DE 16 ANOS: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lang="pt-BR" b="0" i="0">
                <a:latin typeface="Arial"/>
                <a:ea typeface="Arial"/>
                <a:cs typeface="Arial"/>
                <a:sym typeface="Arial"/>
              </a:rPr>
              <a:t>deve ser avaliada a existência da deficiência e o seu impacto na limitação do desempenho de atividade e restrição da participação social, compatível com a idade. 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  <p:sp>
        <p:nvSpPr>
          <p:cNvPr id="666" name="Google Shape;666;p24"/>
          <p:cNvSpPr txBox="1"/>
          <p:nvPr/>
        </p:nvSpPr>
        <p:spPr>
          <a:xfrm>
            <a:off x="5638800" y="2975113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25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Verificação da Deficiência PCD</a:t>
            </a:r>
            <a:endParaRPr/>
          </a:p>
        </p:txBody>
      </p:sp>
      <p:sp>
        <p:nvSpPr>
          <p:cNvPr id="672" name="Google Shape;672;p25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Lei 13.146/2015. Art. 2º…§ 1º A avaliação da deficiência, quando necessária, será biopsicossocial, realizada por equipe multiprofissional e interdisciplinar e considerará: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I - os impedimentos nas funções e nas estruturas do corpo;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II - os fatores socioambientais, psicológicos e pessoais;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III - a limitação no desempenho de atividades; e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IV - a restrição de participação.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§ 2º O Poder Executivo criará instrumentos para avaliação da deficiência    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6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IMPEDIMENTO DE LONGO PRAZO</a:t>
            </a:r>
            <a:endParaRPr/>
          </a:p>
        </p:txBody>
      </p:sp>
      <p:sp>
        <p:nvSpPr>
          <p:cNvPr id="678" name="Google Shape;678;p26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§ 10, IN </a:t>
            </a:r>
            <a:r>
              <a:rPr lang="pt-BR" i="1"/>
              <a:t>VERBIS</a:t>
            </a:r>
            <a:r>
              <a:rPr lang="pt-BR"/>
              <a:t>: IMPEDIMENTOS DE LONGO PRAZO: AQUELES QUE INCAPACITAM A PESSOA COM DEFICIÊNCIA PARA A VIDA INDEPENDENTE E PARA O TRABALHO PELO PRAZO MÍNIMO DE 2 (DOIS) ANOS.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7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CARACTERIZAÇÃO DA DEFICIÊNCIA NO INSS</a:t>
            </a:r>
            <a:endParaRPr/>
          </a:p>
        </p:txBody>
      </p:sp>
      <p:sp>
        <p:nvSpPr>
          <p:cNvPr id="684" name="Google Shape;684;p27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pt-BR" sz="1600"/>
              <a:t>A ANÁLISE DO CRITÉRIO DEFICIÊNCIA É FEITO PELO ASSISTÊNCIA SOCIAL E PELO PERÍTO MÉDICO FEDERAL, DE ACORDO COM OS INDICADORES E DOMÍNIOS REGULAMENTADOS PELA PORTARIA CONJUNTA 02/2015.</a:t>
            </a:r>
            <a:endParaRPr/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1600" b="1" u="sng">
                <a:solidFill>
                  <a:schemeClr val="dk1"/>
                </a:solidFill>
              </a:rPr>
              <a:t>ASSISTENTE SOCIAL</a:t>
            </a:r>
            <a:endParaRPr/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pt-BR" sz="1600"/>
              <a:t>A) FATORES AMBIENTAIS; </a:t>
            </a:r>
            <a:endParaRPr/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pt-BR" sz="1600"/>
              <a:t>B) ATIVIDADES E PARTIPAÇÃO </a:t>
            </a:r>
            <a:endParaRPr/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pt-BR" sz="1600"/>
              <a:t>VOLTADO PARA A SOCIABILIDADE DO ASSISTIDO E O MUNDO</a:t>
            </a:r>
            <a:endParaRPr/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1600" b="1" u="sng">
                <a:solidFill>
                  <a:schemeClr val="dk1"/>
                </a:solidFill>
              </a:rPr>
              <a:t>MÉDICO PERÍTO</a:t>
            </a:r>
            <a:endParaRPr/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pt-BR" sz="1600"/>
              <a:t>A) FUNÇÕES DO CORPO</a:t>
            </a:r>
            <a:endParaRPr/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pt-BR" sz="1600"/>
              <a:t>B) ATIVIDADES E PARTICIPAÇÃO - </a:t>
            </a:r>
            <a:endParaRPr/>
          </a:p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pt-BR" sz="1600"/>
              <a:t>VOLTADO PARA ATIVIDADES MOTORA, SENSORIAL DO ASSISTIDO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28"/>
          <p:cNvSpPr txBox="1">
            <a:spLocks noGrp="1"/>
          </p:cNvSpPr>
          <p:nvPr>
            <p:ph type="title"/>
          </p:nvPr>
        </p:nvSpPr>
        <p:spPr>
          <a:xfrm>
            <a:off x="675861" y="710278"/>
            <a:ext cx="3325121" cy="707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DIAGRAMA </a:t>
            </a:r>
            <a:endParaRPr/>
          </a:p>
        </p:txBody>
      </p:sp>
      <p:sp>
        <p:nvSpPr>
          <p:cNvPr id="690" name="Google Shape;690;p28"/>
          <p:cNvSpPr/>
          <p:nvPr/>
        </p:nvSpPr>
        <p:spPr>
          <a:xfrm>
            <a:off x="4000982" y="2890935"/>
            <a:ext cx="1511922" cy="8746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AVALIAÇÃO SOCIAL</a:t>
            </a:r>
            <a:endParaRPr/>
          </a:p>
        </p:txBody>
      </p:sp>
      <p:sp>
        <p:nvSpPr>
          <p:cNvPr id="691" name="Google Shape;691;p28"/>
          <p:cNvSpPr txBox="1">
            <a:spLocks noGrp="1"/>
          </p:cNvSpPr>
          <p:nvPr>
            <p:ph type="body" idx="1"/>
          </p:nvPr>
        </p:nvSpPr>
        <p:spPr>
          <a:xfrm>
            <a:off x="457201" y="3429000"/>
            <a:ext cx="1391478" cy="16712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PERÍCIA</a:t>
            </a:r>
            <a:endParaRPr/>
          </a:p>
        </p:txBody>
      </p:sp>
      <p:sp>
        <p:nvSpPr>
          <p:cNvPr id="692" name="Google Shape;692;p28"/>
          <p:cNvSpPr/>
          <p:nvPr/>
        </p:nvSpPr>
        <p:spPr>
          <a:xfrm>
            <a:off x="3947973" y="4737025"/>
            <a:ext cx="1564931" cy="8746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AVALIAÇÃO MÉDICA</a:t>
            </a:r>
            <a:endParaRPr/>
          </a:p>
        </p:txBody>
      </p:sp>
      <p:sp>
        <p:nvSpPr>
          <p:cNvPr id="693" name="Google Shape;693;p28"/>
          <p:cNvSpPr/>
          <p:nvPr/>
        </p:nvSpPr>
        <p:spPr>
          <a:xfrm>
            <a:off x="2055639" y="3309919"/>
            <a:ext cx="1771890" cy="186442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AVALIÇÃO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DEFICIÊNCIA E GRAU DE IMPEDIMENTO  </a:t>
            </a:r>
            <a:endParaRPr/>
          </a:p>
        </p:txBody>
      </p:sp>
      <p:sp>
        <p:nvSpPr>
          <p:cNvPr id="694" name="Google Shape;694;p28"/>
          <p:cNvSpPr/>
          <p:nvPr/>
        </p:nvSpPr>
        <p:spPr>
          <a:xfrm>
            <a:off x="5686357" y="2016291"/>
            <a:ext cx="1750461" cy="8746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FATORES</a:t>
            </a:r>
            <a:endParaRPr/>
          </a:p>
        </p:txBody>
      </p:sp>
      <p:sp>
        <p:nvSpPr>
          <p:cNvPr id="695" name="Google Shape;695;p28"/>
          <p:cNvSpPr/>
          <p:nvPr/>
        </p:nvSpPr>
        <p:spPr>
          <a:xfrm>
            <a:off x="5650288" y="3882887"/>
            <a:ext cx="1750463" cy="8746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AMBAS</a:t>
            </a:r>
            <a:endParaRPr/>
          </a:p>
        </p:txBody>
      </p:sp>
      <p:sp>
        <p:nvSpPr>
          <p:cNvPr id="696" name="Google Shape;696;p28"/>
          <p:cNvSpPr/>
          <p:nvPr/>
        </p:nvSpPr>
        <p:spPr>
          <a:xfrm>
            <a:off x="5710509" y="5424902"/>
            <a:ext cx="1750463" cy="8746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DEFICIÊNCIA</a:t>
            </a:r>
            <a:endParaRPr/>
          </a:p>
        </p:txBody>
      </p:sp>
      <p:sp>
        <p:nvSpPr>
          <p:cNvPr id="697" name="Google Shape;697;p28"/>
          <p:cNvSpPr/>
          <p:nvPr/>
        </p:nvSpPr>
        <p:spPr>
          <a:xfrm>
            <a:off x="7658577" y="2910484"/>
            <a:ext cx="2598224" cy="64935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PESSOAIS</a:t>
            </a:r>
            <a:endParaRPr/>
          </a:p>
        </p:txBody>
      </p:sp>
      <p:sp>
        <p:nvSpPr>
          <p:cNvPr id="698" name="Google Shape;698;p28"/>
          <p:cNvSpPr/>
          <p:nvPr/>
        </p:nvSpPr>
        <p:spPr>
          <a:xfrm>
            <a:off x="7658576" y="2035840"/>
            <a:ext cx="2598224" cy="64935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AMBIENTAIS</a:t>
            </a:r>
            <a:endParaRPr/>
          </a:p>
        </p:txBody>
      </p:sp>
      <p:sp>
        <p:nvSpPr>
          <p:cNvPr id="699" name="Google Shape;699;p28"/>
          <p:cNvSpPr/>
          <p:nvPr/>
        </p:nvSpPr>
        <p:spPr>
          <a:xfrm>
            <a:off x="7658576" y="1140115"/>
            <a:ext cx="2598224" cy="70770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SOCIAIS</a:t>
            </a:r>
            <a:endParaRPr/>
          </a:p>
        </p:txBody>
      </p:sp>
      <p:sp>
        <p:nvSpPr>
          <p:cNvPr id="700" name="Google Shape;700;p28"/>
          <p:cNvSpPr/>
          <p:nvPr/>
        </p:nvSpPr>
        <p:spPr>
          <a:xfrm>
            <a:off x="7538136" y="3827290"/>
            <a:ext cx="2598225" cy="492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RESTRIÇÃO DE PARTICIPAÇÃO</a:t>
            </a:r>
            <a:endParaRPr/>
          </a:p>
        </p:txBody>
      </p:sp>
      <p:sp>
        <p:nvSpPr>
          <p:cNvPr id="701" name="Google Shape;701;p28"/>
          <p:cNvSpPr/>
          <p:nvPr/>
        </p:nvSpPr>
        <p:spPr>
          <a:xfrm>
            <a:off x="7538136" y="4426396"/>
            <a:ext cx="2598225" cy="50549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LIMITAÇÃO DE DESEMPENHO</a:t>
            </a:r>
            <a:endParaRPr/>
          </a:p>
        </p:txBody>
      </p:sp>
      <p:sp>
        <p:nvSpPr>
          <p:cNvPr id="702" name="Google Shape;702;p28"/>
          <p:cNvSpPr/>
          <p:nvPr/>
        </p:nvSpPr>
        <p:spPr>
          <a:xfrm>
            <a:off x="7658578" y="5100224"/>
            <a:ext cx="2691370" cy="64935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FUNÇÕES DO CORPO </a:t>
            </a:r>
            <a:endParaRPr/>
          </a:p>
        </p:txBody>
      </p:sp>
      <p:sp>
        <p:nvSpPr>
          <p:cNvPr id="703" name="Google Shape;703;p28"/>
          <p:cNvSpPr/>
          <p:nvPr/>
        </p:nvSpPr>
        <p:spPr>
          <a:xfrm>
            <a:off x="7658577" y="5974868"/>
            <a:ext cx="2691371" cy="64935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ESTRUTURAS DO CORPO</a:t>
            </a:r>
            <a:endParaRPr/>
          </a:p>
        </p:txBody>
      </p:sp>
      <p:sp>
        <p:nvSpPr>
          <p:cNvPr id="704" name="Google Shape;704;p28"/>
          <p:cNvSpPr txBox="1"/>
          <p:nvPr/>
        </p:nvSpPr>
        <p:spPr>
          <a:xfrm flipH="1">
            <a:off x="2566690" y="1417984"/>
            <a:ext cx="4327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AVALIAÇÃO BIOPSICOSSOCIAL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29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PADRÃO MÉDIO </a:t>
            </a:r>
            <a:endParaRPr/>
          </a:p>
        </p:txBody>
      </p:sp>
      <p:sp>
        <p:nvSpPr>
          <p:cNvPr id="710" name="Google Shape;710;p29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A PERÍCIA DE PADRÃO MÉDIO, É REGULAMENTADA PELA PORTARIA CONJUNTA 14/2021;</a:t>
            </a:r>
            <a:endParaRPr/>
          </a:p>
          <a:p>
            <a:pPr marL="228600" lvl="0" indent="-101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TRATA DA POSSIBILIDADE DE FAZER A AVALIÇÃO SOCIAL NO PADRÃO MÉDIO, ONDE FICA ESTABELCIDO OS VALORES MÉDIOS EM TODOS OS DOMÍNIOS.</a:t>
            </a:r>
            <a:endParaRPr/>
          </a:p>
          <a:p>
            <a:pPr marL="228600" lvl="0" indent="-101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IMPORTANTE: SÓ ACONTECE ESSA MODALIDADE DE AVALIÇÃO SOCIAL NO PADRÃO MÉDIO, QUANDO JÁ VERIFICOU A DEFICIÊNCIA OU IMPEDIMENTO DE LONGO PRAZO.</a:t>
            </a:r>
            <a:endParaRPr/>
          </a:p>
          <a:p>
            <a:pPr marL="228600" lvl="0" indent="-101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  <p:sp>
        <p:nvSpPr>
          <p:cNvPr id="711" name="Google Shape;711;p29"/>
          <p:cNvSpPr/>
          <p:nvPr/>
        </p:nvSpPr>
        <p:spPr>
          <a:xfrm>
            <a:off x="781878" y="5892041"/>
            <a:ext cx="7360359" cy="56984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DICA: SEMPRE MARCAR A PERÍCIA MÉDICA ANTES DA PERÍCIA SOCIAL.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7" name="Google Shape;717;p30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06A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8" name="Google Shape;718;p3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9" name="Google Shape;719;p30"/>
          <p:cNvSpPr/>
          <p:nvPr/>
        </p:nvSpPr>
        <p:spPr>
          <a:xfrm>
            <a:off x="457200" y="593710"/>
            <a:ext cx="11298473" cy="56684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20" name="Google Shape;720;p30"/>
          <p:cNvSpPr txBox="1">
            <a:spLocks noGrp="1"/>
          </p:cNvSpPr>
          <p:nvPr>
            <p:ph type="title"/>
          </p:nvPr>
        </p:nvSpPr>
        <p:spPr>
          <a:xfrm>
            <a:off x="686162" y="814726"/>
            <a:ext cx="4899913" cy="5243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ill Sans"/>
              <a:buNone/>
            </a:pPr>
            <a:r>
              <a:rPr lang="pt-BR">
                <a:solidFill>
                  <a:schemeClr val="dk2"/>
                </a:solidFill>
              </a:rPr>
              <a:t>AVALIÇÃO SOCIAL PADRÃO MÉDIO</a:t>
            </a:r>
            <a:endParaRPr/>
          </a:p>
        </p:txBody>
      </p:sp>
      <p:graphicFrame>
        <p:nvGraphicFramePr>
          <p:cNvPr id="721" name="Google Shape;721;p30"/>
          <p:cNvGraphicFramePr/>
          <p:nvPr/>
        </p:nvGraphicFramePr>
        <p:xfrm>
          <a:off x="5679247" y="1299243"/>
          <a:ext cx="5826600" cy="4274700"/>
        </p:xfrm>
        <a:graphic>
          <a:graphicData uri="http://schemas.openxmlformats.org/drawingml/2006/table">
            <a:tbl>
              <a:tblPr>
                <a:noFill/>
                <a:tableStyleId>{528BF56B-1576-4085-84CC-14D5844E96F7}</a:tableStyleId>
              </a:tblPr>
              <a:tblGrid>
                <a:gridCol w="366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Domínio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Qualificador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Produtos e tecnologia (e1)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2,0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Condições de habitabilidade e mudanças ambientais (e2)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2,0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Apoio e relacionamentos (e3)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2,0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Atitudes (e4)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1,0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Serviços, sistemas e políticas (e5)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2,0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Vida doméstica (d6)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3,0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Relações e interações interpessoais (d7)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2,0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9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Áreas principais da vida (d8)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3,0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Vida Comunitária, Social e Cívica (d9)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7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3,0</a:t>
                      </a:r>
                      <a:endParaRPr/>
                    </a:p>
                  </a:txBody>
                  <a:tcPr marL="27125" marR="27125" marT="27125" marB="2712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1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RESSARCIMENTO DE DESPESAS COM PERÍCIA</a:t>
            </a:r>
            <a:endParaRPr/>
          </a:p>
        </p:txBody>
      </p:sp>
      <p:sp>
        <p:nvSpPr>
          <p:cNvPr id="727" name="Google Shape;727;p31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/>
              <a:t>JÁ ESTÁ DISPONÍVEL NO PORTAL MEU INSS, O SERVIÇO DE RESSARCIMENTO DE DESPESAS COM TRANSPORTE  E DÍARIAS PARA REALIZAÇÃO DE AVALIÇÃO SOCIAL E PERÍCIA MÉDICA, DESDE QUE NÃO EXISTA O SERVIÇO DISPONÍVEL NO MUNICÍPIO DO REQUERENTE.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33" name="Google Shape;733;p3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34" name="Google Shape;734;p3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35" name="Google Shape;735;p32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11873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BARREIRAS</a:t>
            </a:r>
            <a:br>
              <a:rPr lang="pt-BR"/>
            </a:br>
            <a:endParaRPr/>
          </a:p>
        </p:txBody>
      </p:sp>
      <p:grpSp>
        <p:nvGrpSpPr>
          <p:cNvPr id="736" name="Google Shape;736;p32"/>
          <p:cNvGrpSpPr/>
          <p:nvPr/>
        </p:nvGrpSpPr>
        <p:grpSpPr>
          <a:xfrm>
            <a:off x="457200" y="2097088"/>
            <a:ext cx="11187389" cy="4079874"/>
            <a:chOff x="0" y="0"/>
            <a:chExt cx="11187389" cy="4079874"/>
          </a:xfrm>
        </p:grpSpPr>
        <p:sp>
          <p:nvSpPr>
            <p:cNvPr id="737" name="Google Shape;737;p32"/>
            <p:cNvSpPr/>
            <p:nvPr/>
          </p:nvSpPr>
          <p:spPr>
            <a:xfrm>
              <a:off x="0" y="0"/>
              <a:ext cx="8949912" cy="897572"/>
            </a:xfrm>
            <a:prstGeom prst="roundRect">
              <a:avLst>
                <a:gd name="adj" fmla="val 10000"/>
              </a:avLst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2"/>
            <p:cNvSpPr txBox="1"/>
            <p:nvPr/>
          </p:nvSpPr>
          <p:spPr>
            <a:xfrm>
              <a:off x="26289" y="26289"/>
              <a:ext cx="7905516" cy="844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0950" tIns="140950" rIns="140950" bIns="14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Gill Sans"/>
                <a:buNone/>
              </a:pPr>
              <a:r>
                <a:rPr lang="pt-BR" sz="37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CONUNICAÇÃO</a:t>
              </a:r>
              <a:endParaRPr sz="3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39" name="Google Shape;739;p32"/>
            <p:cNvSpPr/>
            <p:nvPr/>
          </p:nvSpPr>
          <p:spPr>
            <a:xfrm>
              <a:off x="749555" y="1060767"/>
              <a:ext cx="8949912" cy="897572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2"/>
            <p:cNvSpPr txBox="1"/>
            <p:nvPr/>
          </p:nvSpPr>
          <p:spPr>
            <a:xfrm>
              <a:off x="775844" y="1087056"/>
              <a:ext cx="7564356" cy="844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0950" tIns="140950" rIns="140950" bIns="14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Gill Sans"/>
                <a:buNone/>
              </a:pPr>
              <a:r>
                <a:rPr lang="pt-BR" sz="37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MOBILIDADE </a:t>
              </a:r>
              <a:endParaRPr sz="3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41" name="Google Shape;741;p32"/>
            <p:cNvSpPr/>
            <p:nvPr/>
          </p:nvSpPr>
          <p:spPr>
            <a:xfrm>
              <a:off x="1487922" y="2121535"/>
              <a:ext cx="8949912" cy="897572"/>
            </a:xfrm>
            <a:prstGeom prst="roundRect">
              <a:avLst>
                <a:gd name="adj" fmla="val 10000"/>
              </a:avLst>
            </a:prstGeom>
            <a:solidFill>
              <a:srgbClr val="138E7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2"/>
            <p:cNvSpPr txBox="1"/>
            <p:nvPr/>
          </p:nvSpPr>
          <p:spPr>
            <a:xfrm>
              <a:off x="1514211" y="2147824"/>
              <a:ext cx="7575544" cy="844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0950" tIns="140950" rIns="140950" bIns="14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Gill Sans"/>
                <a:buNone/>
              </a:pPr>
              <a:r>
                <a:rPr lang="pt-BR" sz="37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CUIDADO PESSOAL</a:t>
              </a:r>
              <a:endParaRPr sz="3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43" name="Google Shape;743;p32"/>
            <p:cNvSpPr/>
            <p:nvPr/>
          </p:nvSpPr>
          <p:spPr>
            <a:xfrm>
              <a:off x="2237477" y="3182302"/>
              <a:ext cx="8949912" cy="897572"/>
            </a:xfrm>
            <a:prstGeom prst="roundRect">
              <a:avLst>
                <a:gd name="adj" fmla="val 10000"/>
              </a:avLst>
            </a:prstGeom>
            <a:solidFill>
              <a:schemeClr val="accent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2"/>
            <p:cNvSpPr txBox="1"/>
            <p:nvPr/>
          </p:nvSpPr>
          <p:spPr>
            <a:xfrm>
              <a:off x="2263766" y="3208591"/>
              <a:ext cx="7564356" cy="844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0950" tIns="140950" rIns="140950" bIns="14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Gill Sans"/>
                <a:buNone/>
              </a:pPr>
              <a:r>
                <a:rPr lang="pt-BR" sz="37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APRENDIZAGEM</a:t>
              </a:r>
              <a:endParaRPr sz="3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45" name="Google Shape;745;p32"/>
            <p:cNvSpPr/>
            <p:nvPr/>
          </p:nvSpPr>
          <p:spPr>
            <a:xfrm>
              <a:off x="8366489" y="687458"/>
              <a:ext cx="583422" cy="583422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ED6D6">
                <a:alpha val="89803"/>
              </a:srgbClr>
            </a:solidFill>
            <a:ln w="12700" cap="flat" cmpd="sng">
              <a:solidFill>
                <a:srgbClr val="FED6D6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2"/>
            <p:cNvSpPr txBox="1"/>
            <p:nvPr/>
          </p:nvSpPr>
          <p:spPr>
            <a:xfrm>
              <a:off x="8497759" y="687458"/>
              <a:ext cx="320882" cy="439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Gill Sans"/>
                <a:buNone/>
              </a:pPr>
              <a:endParaRPr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47" name="Google Shape;747;p32"/>
            <p:cNvSpPr/>
            <p:nvPr/>
          </p:nvSpPr>
          <p:spPr>
            <a:xfrm>
              <a:off x="9116045" y="1748226"/>
              <a:ext cx="583422" cy="583422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D5E1E5">
                <a:alpha val="89803"/>
              </a:srgbClr>
            </a:solidFill>
            <a:ln w="12700" cap="flat" cmpd="sng">
              <a:solidFill>
                <a:srgbClr val="D5E1E5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2"/>
            <p:cNvSpPr txBox="1"/>
            <p:nvPr/>
          </p:nvSpPr>
          <p:spPr>
            <a:xfrm>
              <a:off x="9247315" y="1748226"/>
              <a:ext cx="320882" cy="439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Gill Sans"/>
                <a:buNone/>
              </a:pPr>
              <a:endParaRPr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49" name="Google Shape;749;p32"/>
            <p:cNvSpPr/>
            <p:nvPr/>
          </p:nvSpPr>
          <p:spPr>
            <a:xfrm>
              <a:off x="9854412" y="2808993"/>
              <a:ext cx="583422" cy="583422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ADAD5">
                <a:alpha val="89803"/>
              </a:srgbClr>
            </a:solidFill>
            <a:ln w="12700" cap="flat" cmpd="sng">
              <a:solidFill>
                <a:srgbClr val="CADAD5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2"/>
            <p:cNvSpPr txBox="1"/>
            <p:nvPr/>
          </p:nvSpPr>
          <p:spPr>
            <a:xfrm>
              <a:off x="9985682" y="2808993"/>
              <a:ext cx="320882" cy="439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Gill Sans"/>
                <a:buNone/>
              </a:pPr>
              <a:endParaRPr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56" name="Google Shape;756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57" name="Google Shape;757;p3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58" name="Google Shape;758;p33"/>
          <p:cNvSpPr/>
          <p:nvPr/>
        </p:nvSpPr>
        <p:spPr>
          <a:xfrm>
            <a:off x="5348410" y="0"/>
            <a:ext cx="6858000" cy="6858000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59" name="Google Shape;759;p3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60" name="Google Shape;760;p33"/>
          <p:cNvSpPr txBox="1">
            <a:spLocks noGrp="1"/>
          </p:cNvSpPr>
          <p:nvPr>
            <p:ph type="title"/>
          </p:nvPr>
        </p:nvSpPr>
        <p:spPr>
          <a:xfrm>
            <a:off x="457201" y="668049"/>
            <a:ext cx="4595834" cy="5594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>
                <a:solidFill>
                  <a:schemeClr val="lt1"/>
                </a:solidFill>
              </a:rPr>
              <a:t>QUALIFICAÇÃO DOS DOMÍNIOS</a:t>
            </a:r>
            <a:endParaRPr/>
          </a:p>
        </p:txBody>
      </p:sp>
      <p:grpSp>
        <p:nvGrpSpPr>
          <p:cNvPr id="761" name="Google Shape;761;p33"/>
          <p:cNvGrpSpPr/>
          <p:nvPr/>
        </p:nvGrpSpPr>
        <p:grpSpPr>
          <a:xfrm>
            <a:off x="5805612" y="719185"/>
            <a:ext cx="5944427" cy="5491800"/>
            <a:chOff x="0" y="51136"/>
            <a:chExt cx="5944427" cy="5491800"/>
          </a:xfrm>
        </p:grpSpPr>
        <p:sp>
          <p:nvSpPr>
            <p:cNvPr id="762" name="Google Shape;762;p33"/>
            <p:cNvSpPr/>
            <p:nvPr/>
          </p:nvSpPr>
          <p:spPr>
            <a:xfrm>
              <a:off x="0" y="51136"/>
              <a:ext cx="5944427" cy="1006200"/>
            </a:xfrm>
            <a:prstGeom prst="roundRect">
              <a:avLst>
                <a:gd name="adj" fmla="val 16667"/>
              </a:avLst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3"/>
            <p:cNvSpPr txBox="1"/>
            <p:nvPr/>
          </p:nvSpPr>
          <p:spPr>
            <a:xfrm>
              <a:off x="49119" y="100255"/>
              <a:ext cx="5846189" cy="9079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ill Sans"/>
                <a:buNone/>
              </a:pPr>
              <a:r>
                <a:rPr lang="pt-BR" sz="40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NENHUM</a:t>
              </a:r>
              <a:endParaRPr sz="4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64" name="Google Shape;764;p33"/>
            <p:cNvSpPr/>
            <p:nvPr/>
          </p:nvSpPr>
          <p:spPr>
            <a:xfrm>
              <a:off x="0" y="1172536"/>
              <a:ext cx="5944427" cy="10062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3"/>
            <p:cNvSpPr txBox="1"/>
            <p:nvPr/>
          </p:nvSpPr>
          <p:spPr>
            <a:xfrm>
              <a:off x="49119" y="1221655"/>
              <a:ext cx="5846189" cy="9079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ill Sans"/>
                <a:buNone/>
              </a:pPr>
              <a:r>
                <a:rPr lang="pt-BR" sz="40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LEVE </a:t>
              </a:r>
              <a:endParaRPr sz="4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66" name="Google Shape;766;p33"/>
            <p:cNvSpPr/>
            <p:nvPr/>
          </p:nvSpPr>
          <p:spPr>
            <a:xfrm>
              <a:off x="0" y="2293936"/>
              <a:ext cx="5944427" cy="1006200"/>
            </a:xfrm>
            <a:prstGeom prst="roundRect">
              <a:avLst>
                <a:gd name="adj" fmla="val 16667"/>
              </a:avLst>
            </a:prstGeom>
            <a:solidFill>
              <a:srgbClr val="138E7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3"/>
            <p:cNvSpPr txBox="1"/>
            <p:nvPr/>
          </p:nvSpPr>
          <p:spPr>
            <a:xfrm>
              <a:off x="49119" y="2343055"/>
              <a:ext cx="5846189" cy="9079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ill Sans"/>
                <a:buNone/>
              </a:pPr>
              <a:r>
                <a:rPr lang="pt-BR" sz="40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MODERADA</a:t>
              </a:r>
              <a:endParaRPr sz="4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68" name="Google Shape;768;p33"/>
            <p:cNvSpPr/>
            <p:nvPr/>
          </p:nvSpPr>
          <p:spPr>
            <a:xfrm>
              <a:off x="0" y="3415336"/>
              <a:ext cx="5944427" cy="10062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3"/>
            <p:cNvSpPr txBox="1"/>
            <p:nvPr/>
          </p:nvSpPr>
          <p:spPr>
            <a:xfrm>
              <a:off x="49119" y="3464455"/>
              <a:ext cx="5846189" cy="9079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ill Sans"/>
                <a:buNone/>
              </a:pPr>
              <a:r>
                <a:rPr lang="pt-BR" sz="40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GRAVE</a:t>
              </a:r>
              <a:endParaRPr sz="4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70" name="Google Shape;770;p33"/>
            <p:cNvSpPr/>
            <p:nvPr/>
          </p:nvSpPr>
          <p:spPr>
            <a:xfrm>
              <a:off x="0" y="4536736"/>
              <a:ext cx="5944427" cy="1006200"/>
            </a:xfrm>
            <a:prstGeom prst="roundRect">
              <a:avLst>
                <a:gd name="adj" fmla="val 16667"/>
              </a:avLst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3"/>
            <p:cNvSpPr txBox="1"/>
            <p:nvPr/>
          </p:nvSpPr>
          <p:spPr>
            <a:xfrm>
              <a:off x="49119" y="4585855"/>
              <a:ext cx="5846189" cy="9079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ill Sans"/>
                <a:buNone/>
              </a:pPr>
              <a:r>
                <a:rPr lang="pt-BR" sz="40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COMPLETA</a:t>
              </a:r>
              <a:endParaRPr sz="4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7" name="Google Shape;777;p3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8" name="Google Shape;778;p34"/>
          <p:cNvSpPr/>
          <p:nvPr/>
        </p:nvSpPr>
        <p:spPr>
          <a:xfrm>
            <a:off x="5291818" y="16444"/>
            <a:ext cx="6893328" cy="6846993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9" name="Google Shape;779;p3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0" name="Google Shape;780;p34"/>
          <p:cNvSpPr txBox="1">
            <a:spLocks noGrp="1"/>
          </p:cNvSpPr>
          <p:nvPr>
            <p:ph type="title"/>
          </p:nvPr>
        </p:nvSpPr>
        <p:spPr>
          <a:xfrm>
            <a:off x="457200" y="758952"/>
            <a:ext cx="464072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TABELA CONCLUSIVA</a:t>
            </a:r>
            <a:endParaRPr/>
          </a:p>
        </p:txBody>
      </p:sp>
      <p:sp>
        <p:nvSpPr>
          <p:cNvPr id="781" name="Google Shape;781;p34"/>
          <p:cNvSpPr txBox="1">
            <a:spLocks noGrp="1"/>
          </p:cNvSpPr>
          <p:nvPr>
            <p:ph type="body" idx="1"/>
          </p:nvPr>
        </p:nvSpPr>
        <p:spPr>
          <a:xfrm>
            <a:off x="457200" y="2286000"/>
            <a:ext cx="4640729" cy="388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DIANTE DESSAS CONCEITUAÇÕES O BENEFÍCIO SERÁ ANALISADO E CONCLUÍDO.</a:t>
            </a:r>
            <a:endParaRPr/>
          </a:p>
        </p:txBody>
      </p:sp>
      <p:pic>
        <p:nvPicPr>
          <p:cNvPr id="782" name="Google Shape;782;p34" descr="Texto preto sobre fundo branc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3895" y="1046922"/>
            <a:ext cx="4829174" cy="4712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35"/>
          <p:cNvSpPr txBox="1">
            <a:spLocks noGrp="1"/>
          </p:cNvSpPr>
          <p:nvPr>
            <p:ph type="title"/>
          </p:nvPr>
        </p:nvSpPr>
        <p:spPr>
          <a:xfrm>
            <a:off x="457201" y="123371"/>
            <a:ext cx="1755912" cy="1289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Gill Sans"/>
              <a:buNone/>
            </a:pPr>
            <a:r>
              <a:rPr lang="pt-BR" sz="3400"/>
              <a:t>PERÍCIA</a:t>
            </a:r>
            <a:endParaRPr/>
          </a:p>
        </p:txBody>
      </p:sp>
      <p:pic>
        <p:nvPicPr>
          <p:cNvPr id="788" name="Google Shape;788;p35" descr="Tabela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13112" y="291548"/>
            <a:ext cx="8953649" cy="6429830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35"/>
          <p:cNvSpPr/>
          <p:nvPr/>
        </p:nvSpPr>
        <p:spPr>
          <a:xfrm>
            <a:off x="2907045" y="5681961"/>
            <a:ext cx="457200" cy="170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0" name="Google Shape;790;p35"/>
          <p:cNvSpPr/>
          <p:nvPr/>
        </p:nvSpPr>
        <p:spPr>
          <a:xfrm>
            <a:off x="5867400" y="5687380"/>
            <a:ext cx="457200" cy="170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1" name="Google Shape;791;p35"/>
          <p:cNvSpPr/>
          <p:nvPr/>
        </p:nvSpPr>
        <p:spPr>
          <a:xfrm>
            <a:off x="8517080" y="5681961"/>
            <a:ext cx="457200" cy="170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36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CARACTERIZAÇÃO DA DEFICIÊNCIA NA JUSTIÇA</a:t>
            </a:r>
            <a:endParaRPr/>
          </a:p>
        </p:txBody>
      </p:sp>
      <p:sp>
        <p:nvSpPr>
          <p:cNvPr id="797" name="Google Shape;797;p36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pt-BR" sz="1800" b="1" u="sng"/>
              <a:t>SÚMULA 48 DA TNU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pt-BR" sz="1800"/>
              <a:t>“para fins de concessão do benefício assistencial de prestação continuada, o conceito de pessoa com deficiência, que não se confunde necessariamente com situação de incapacidade laborativa, é imprescindível a configuração de impedimento de longo prazo com duração mínima de 2 (dois) anos, a ser aferido no caso concreto, desde a data de início da sua caracterização”. (Tema 173 – 21/11/2018).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pt-BR" sz="1800" b="1" u="sng"/>
              <a:t>SÚMULA 29 DA TNU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pt-BR" sz="1800"/>
              <a:t>“Para os efeitos do art. 20, § 2º, da Lei n. 8.742, de 1993, incapacidade para a vida independente não é só aquela que impede as atividades mais elementares da pessoa, mas também a impossibilita de prover ao próprio sustento”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3" name="Google Shape;803;p3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4" name="Google Shape;804;p37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5" name="Google Shape;805;p37"/>
          <p:cNvSpPr txBox="1">
            <a:spLocks noGrp="1"/>
          </p:cNvSpPr>
          <p:nvPr>
            <p:ph type="title"/>
          </p:nvPr>
        </p:nvSpPr>
        <p:spPr>
          <a:xfrm>
            <a:off x="457200" y="668050"/>
            <a:ext cx="11187316" cy="748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CARACTERÍSTICAS BPC/LOAS</a:t>
            </a:r>
            <a:endParaRPr/>
          </a:p>
        </p:txBody>
      </p:sp>
      <p:grpSp>
        <p:nvGrpSpPr>
          <p:cNvPr id="806" name="Google Shape;806;p37"/>
          <p:cNvGrpSpPr/>
          <p:nvPr/>
        </p:nvGrpSpPr>
        <p:grpSpPr>
          <a:xfrm>
            <a:off x="457200" y="1736036"/>
            <a:ext cx="11187389" cy="4002154"/>
            <a:chOff x="0" y="0"/>
            <a:chExt cx="11187389" cy="4002154"/>
          </a:xfrm>
        </p:grpSpPr>
        <p:sp>
          <p:nvSpPr>
            <p:cNvPr id="807" name="Google Shape;807;p37"/>
            <p:cNvSpPr/>
            <p:nvPr/>
          </p:nvSpPr>
          <p:spPr>
            <a:xfrm>
              <a:off x="0" y="0"/>
              <a:ext cx="8614290" cy="720387"/>
            </a:xfrm>
            <a:prstGeom prst="roundRect">
              <a:avLst>
                <a:gd name="adj" fmla="val 10000"/>
              </a:avLst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7"/>
            <p:cNvSpPr txBox="1"/>
            <p:nvPr/>
          </p:nvSpPr>
          <p:spPr>
            <a:xfrm>
              <a:off x="21099" y="21099"/>
              <a:ext cx="7752651" cy="678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Gill Sans"/>
                <a:buNone/>
              </a:pPr>
              <a:r>
                <a:rPr lang="pt-BR" sz="23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AUSÊNCIA DE ABONO ANUAL;</a:t>
              </a:r>
              <a:endParaRPr sz="23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09" name="Google Shape;809;p37"/>
            <p:cNvSpPr/>
            <p:nvPr/>
          </p:nvSpPr>
          <p:spPr>
            <a:xfrm>
              <a:off x="643274" y="820441"/>
              <a:ext cx="8614290" cy="720387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7"/>
            <p:cNvSpPr txBox="1"/>
            <p:nvPr/>
          </p:nvSpPr>
          <p:spPr>
            <a:xfrm>
              <a:off x="664373" y="841540"/>
              <a:ext cx="7460565" cy="678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Gill Sans"/>
                <a:buNone/>
              </a:pPr>
              <a:r>
                <a:rPr lang="pt-BR" sz="23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NÃO GERA PENSÃO POR MORTE;</a:t>
              </a:r>
              <a:endParaRPr sz="23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11" name="Google Shape;811;p37"/>
            <p:cNvSpPr/>
            <p:nvPr/>
          </p:nvSpPr>
          <p:spPr>
            <a:xfrm>
              <a:off x="1286549" y="1640883"/>
              <a:ext cx="8614290" cy="720387"/>
            </a:xfrm>
            <a:prstGeom prst="roundRect">
              <a:avLst>
                <a:gd name="adj" fmla="val 10000"/>
              </a:avLst>
            </a:prstGeom>
            <a:solidFill>
              <a:srgbClr val="138E7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7"/>
            <p:cNvSpPr txBox="1"/>
            <p:nvPr/>
          </p:nvSpPr>
          <p:spPr>
            <a:xfrm>
              <a:off x="1307648" y="1661982"/>
              <a:ext cx="7460565" cy="678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Gill Sans"/>
                <a:buNone/>
              </a:pPr>
              <a:r>
                <a:rPr lang="pt-BR" sz="23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PODE CONTRIBUIR COMO SEGURADO FACULTATIVO;</a:t>
              </a:r>
              <a:endParaRPr sz="23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13" name="Google Shape;813;p37"/>
            <p:cNvSpPr/>
            <p:nvPr/>
          </p:nvSpPr>
          <p:spPr>
            <a:xfrm>
              <a:off x="1929824" y="2461325"/>
              <a:ext cx="8614290" cy="720387"/>
            </a:xfrm>
            <a:prstGeom prst="roundRect">
              <a:avLst>
                <a:gd name="adj" fmla="val 10000"/>
              </a:avLst>
            </a:prstGeom>
            <a:solidFill>
              <a:schemeClr val="accent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7"/>
            <p:cNvSpPr txBox="1"/>
            <p:nvPr/>
          </p:nvSpPr>
          <p:spPr>
            <a:xfrm>
              <a:off x="1950923" y="2482424"/>
              <a:ext cx="7460565" cy="678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Gill Sans"/>
                <a:buNone/>
              </a:pPr>
              <a:r>
                <a:rPr lang="pt-BR" sz="23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NÃO É ACUMULÁVEL COM OUTRO BENEFÍCIO</a:t>
              </a:r>
              <a:endParaRPr/>
            </a:p>
          </p:txBody>
        </p:sp>
        <p:sp>
          <p:nvSpPr>
            <p:cNvPr id="815" name="Google Shape;815;p37"/>
            <p:cNvSpPr/>
            <p:nvPr/>
          </p:nvSpPr>
          <p:spPr>
            <a:xfrm>
              <a:off x="2573099" y="3281767"/>
              <a:ext cx="8614290" cy="720387"/>
            </a:xfrm>
            <a:prstGeom prst="roundRect">
              <a:avLst>
                <a:gd name="adj" fmla="val 10000"/>
              </a:avLst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7"/>
            <p:cNvSpPr txBox="1"/>
            <p:nvPr/>
          </p:nvSpPr>
          <p:spPr>
            <a:xfrm>
              <a:off x="2594198" y="3302866"/>
              <a:ext cx="7460565" cy="678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Gill Sans"/>
                <a:buNone/>
              </a:pPr>
              <a:r>
                <a:rPr lang="pt-BR" sz="23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PRESO EM REGIME FECHADO NÃO FAZ JUS AO BPC</a:t>
              </a:r>
              <a:endParaRPr/>
            </a:p>
          </p:txBody>
        </p:sp>
        <p:sp>
          <p:nvSpPr>
            <p:cNvPr id="817" name="Google Shape;817;p37"/>
            <p:cNvSpPr/>
            <p:nvPr/>
          </p:nvSpPr>
          <p:spPr>
            <a:xfrm>
              <a:off x="8146038" y="526283"/>
              <a:ext cx="468252" cy="468252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ED6D6">
                <a:alpha val="89803"/>
              </a:srgbClr>
            </a:solidFill>
            <a:ln w="12700" cap="flat" cmpd="sng">
              <a:solidFill>
                <a:srgbClr val="FED6D6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7"/>
            <p:cNvSpPr txBox="1"/>
            <p:nvPr/>
          </p:nvSpPr>
          <p:spPr>
            <a:xfrm>
              <a:off x="8251395" y="526283"/>
              <a:ext cx="257538" cy="352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19" name="Google Shape;819;p37"/>
            <p:cNvSpPr/>
            <p:nvPr/>
          </p:nvSpPr>
          <p:spPr>
            <a:xfrm>
              <a:off x="8789313" y="1346725"/>
              <a:ext cx="468252" cy="468252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D5E1E5">
                <a:alpha val="89803"/>
              </a:srgbClr>
            </a:solidFill>
            <a:ln w="12700" cap="flat" cmpd="sng">
              <a:solidFill>
                <a:srgbClr val="D5E1E5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7"/>
            <p:cNvSpPr txBox="1"/>
            <p:nvPr/>
          </p:nvSpPr>
          <p:spPr>
            <a:xfrm>
              <a:off x="8894670" y="1346725"/>
              <a:ext cx="257538" cy="352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21" name="Google Shape;821;p37"/>
            <p:cNvSpPr/>
            <p:nvPr/>
          </p:nvSpPr>
          <p:spPr>
            <a:xfrm>
              <a:off x="9432588" y="2155160"/>
              <a:ext cx="468252" cy="468252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ADAD5">
                <a:alpha val="89803"/>
              </a:srgbClr>
            </a:solidFill>
            <a:ln w="12700" cap="flat" cmpd="sng">
              <a:solidFill>
                <a:srgbClr val="CADAD5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7"/>
            <p:cNvSpPr txBox="1"/>
            <p:nvPr/>
          </p:nvSpPr>
          <p:spPr>
            <a:xfrm>
              <a:off x="9537945" y="2155160"/>
              <a:ext cx="257538" cy="352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23" name="Google Shape;823;p37"/>
            <p:cNvSpPr/>
            <p:nvPr/>
          </p:nvSpPr>
          <p:spPr>
            <a:xfrm>
              <a:off x="10075862" y="2983606"/>
              <a:ext cx="468252" cy="468252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DD2D0">
                <a:alpha val="89803"/>
              </a:srgbClr>
            </a:solidFill>
            <a:ln w="12700" cap="flat" cmpd="sng">
              <a:solidFill>
                <a:srgbClr val="FDD2D0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7"/>
            <p:cNvSpPr txBox="1"/>
            <p:nvPr/>
          </p:nvSpPr>
          <p:spPr>
            <a:xfrm>
              <a:off x="10181219" y="2983606"/>
              <a:ext cx="257538" cy="352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825" name="Google Shape;825;p37"/>
          <p:cNvGrpSpPr/>
          <p:nvPr/>
        </p:nvGrpSpPr>
        <p:grpSpPr>
          <a:xfrm>
            <a:off x="3396269" y="5810574"/>
            <a:ext cx="8614290" cy="773527"/>
            <a:chOff x="4976317" y="5845864"/>
            <a:chExt cx="8614290" cy="696137"/>
          </a:xfrm>
        </p:grpSpPr>
        <p:sp>
          <p:nvSpPr>
            <p:cNvPr id="826" name="Google Shape;826;p37"/>
            <p:cNvSpPr/>
            <p:nvPr/>
          </p:nvSpPr>
          <p:spPr>
            <a:xfrm>
              <a:off x="4976317" y="5845864"/>
              <a:ext cx="8614290" cy="566955"/>
            </a:xfrm>
            <a:prstGeom prst="roundRect">
              <a:avLst>
                <a:gd name="adj" fmla="val 10000"/>
              </a:avLst>
            </a:prstGeom>
            <a:solidFill>
              <a:srgbClr val="3BE3C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7"/>
            <p:cNvSpPr txBox="1"/>
            <p:nvPr/>
          </p:nvSpPr>
          <p:spPr>
            <a:xfrm>
              <a:off x="5191344" y="5850642"/>
              <a:ext cx="7450651" cy="6913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r>
                <a:rPr lang="pt-BR" sz="2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NÃO PODE SOFRER DESCONTO DE BENEFÍCIOS PREVIDENCIÁRIOS RECEBIDOS INDEVIDAMENTE</a:t>
              </a:r>
              <a:endParaRPr sz="2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828" name="Google Shape;828;p37"/>
          <p:cNvGrpSpPr/>
          <p:nvPr/>
        </p:nvGrpSpPr>
        <p:grpSpPr>
          <a:xfrm>
            <a:off x="11134983" y="5589923"/>
            <a:ext cx="468252" cy="468252"/>
            <a:chOff x="10075862" y="2983606"/>
            <a:chExt cx="468252" cy="468252"/>
          </a:xfrm>
        </p:grpSpPr>
        <p:sp>
          <p:nvSpPr>
            <p:cNvPr id="829" name="Google Shape;829;p37"/>
            <p:cNvSpPr/>
            <p:nvPr/>
          </p:nvSpPr>
          <p:spPr>
            <a:xfrm>
              <a:off x="10075862" y="2983606"/>
              <a:ext cx="468252" cy="468252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DD2D0">
                <a:alpha val="89803"/>
              </a:srgbClr>
            </a:solidFill>
            <a:ln w="12700" cap="flat" cmpd="sng">
              <a:solidFill>
                <a:srgbClr val="FDD2D0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7"/>
            <p:cNvSpPr txBox="1"/>
            <p:nvPr/>
          </p:nvSpPr>
          <p:spPr>
            <a:xfrm>
              <a:off x="10181219" y="2983606"/>
              <a:ext cx="257538" cy="352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endParaRPr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3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36" name="Google Shape;836;p3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37" name="Google Shape;837;p38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838" name="Google Shape;838;p38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39" name="Google Shape;839;p38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40" name="Google Shape;840;p38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41" name="Google Shape;841;p38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42" name="Google Shape;842;p38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843" name="Google Shape;843;p3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44" name="Google Shape;844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45" name="Google Shape;845;p3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46" name="Google Shape;846;p38"/>
          <p:cNvGrpSpPr/>
          <p:nvPr/>
        </p:nvGrpSpPr>
        <p:grpSpPr>
          <a:xfrm>
            <a:off x="7147047" y="251443"/>
            <a:ext cx="5041905" cy="6606558"/>
            <a:chOff x="7147047" y="251443"/>
            <a:chExt cx="5041905" cy="6606558"/>
          </a:xfrm>
        </p:grpSpPr>
        <p:sp>
          <p:nvSpPr>
            <p:cNvPr id="847" name="Google Shape;847;p38"/>
            <p:cNvSpPr/>
            <p:nvPr/>
          </p:nvSpPr>
          <p:spPr>
            <a:xfrm>
              <a:off x="11660221" y="469962"/>
              <a:ext cx="528731" cy="1057462"/>
            </a:xfrm>
            <a:custGeom>
              <a:avLst/>
              <a:gdLst/>
              <a:ahLst/>
              <a:cxnLst/>
              <a:rect l="l" t="t" r="r" b="b"/>
              <a:pathLst>
                <a:path w="528731" h="1057462" extrusionOk="0">
                  <a:moveTo>
                    <a:pt x="528731" y="0"/>
                  </a:moveTo>
                  <a:lnTo>
                    <a:pt x="528731" y="1057462"/>
                  </a:lnTo>
                  <a:cubicBezTo>
                    <a:pt x="236721" y="1057462"/>
                    <a:pt x="0" y="820741"/>
                    <a:pt x="0" y="528731"/>
                  </a:cubicBezTo>
                  <a:cubicBezTo>
                    <a:pt x="0" y="236721"/>
                    <a:pt x="236721" y="0"/>
                    <a:pt x="528731" y="0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48" name="Google Shape;848;p38"/>
            <p:cNvSpPr/>
            <p:nvPr/>
          </p:nvSpPr>
          <p:spPr>
            <a:xfrm>
              <a:off x="8614366" y="5727610"/>
              <a:ext cx="3362487" cy="1130391"/>
            </a:xfrm>
            <a:custGeom>
              <a:avLst/>
              <a:gdLst/>
              <a:ahLst/>
              <a:cxnLst/>
              <a:rect l="l" t="t" r="r" b="b"/>
              <a:pathLst>
                <a:path w="3362487" h="1130391" extrusionOk="0">
                  <a:moveTo>
                    <a:pt x="1627680" y="0"/>
                  </a:moveTo>
                  <a:lnTo>
                    <a:pt x="3362487" y="0"/>
                  </a:lnTo>
                  <a:lnTo>
                    <a:pt x="3362487" y="1130391"/>
                  </a:lnTo>
                  <a:lnTo>
                    <a:pt x="0" y="1130391"/>
                  </a:lnTo>
                  <a:lnTo>
                    <a:pt x="8454" y="1101926"/>
                  </a:lnTo>
                  <a:cubicBezTo>
                    <a:pt x="262909" y="456621"/>
                    <a:pt x="891962" y="0"/>
                    <a:pt x="1627680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49" name="Google Shape;849;p38"/>
            <p:cNvSpPr/>
            <p:nvPr/>
          </p:nvSpPr>
          <p:spPr>
            <a:xfrm>
              <a:off x="7147047" y="683381"/>
              <a:ext cx="4829805" cy="482980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7F7F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50" name="Google Shape;850;p38"/>
            <p:cNvSpPr/>
            <p:nvPr/>
          </p:nvSpPr>
          <p:spPr>
            <a:xfrm>
              <a:off x="10946329" y="251443"/>
              <a:ext cx="328008" cy="328008"/>
            </a:xfrm>
            <a:prstGeom prst="ellipse">
              <a:avLst/>
            </a:pr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851" name="Google Shape;851;p3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52" name="Google Shape;852;p38"/>
          <p:cNvSpPr txBox="1">
            <a:spLocks noGrp="1"/>
          </p:cNvSpPr>
          <p:nvPr>
            <p:ph type="title"/>
          </p:nvPr>
        </p:nvSpPr>
        <p:spPr>
          <a:xfrm>
            <a:off x="457200" y="676656"/>
            <a:ext cx="5540202" cy="1637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</a:pPr>
            <a:r>
              <a:rPr lang="pt-BR" sz="5400"/>
              <a:t>REVISÃO ADMINISTRATIVA</a:t>
            </a:r>
            <a:endParaRPr/>
          </a:p>
        </p:txBody>
      </p:sp>
      <p:pic>
        <p:nvPicPr>
          <p:cNvPr id="853" name="Google Shape;853;p38" descr="Documento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891051" y="1419729"/>
            <a:ext cx="3237332" cy="3237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39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REVISÃO DOS REQUISITOS LEGAIS </a:t>
            </a:r>
            <a:endParaRPr/>
          </a:p>
        </p:txBody>
      </p:sp>
      <p:sp>
        <p:nvSpPr>
          <p:cNvPr id="859" name="Google Shape;859;p39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228600" lvl="0" indent="-2286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 b="1" u="sng"/>
              <a:t>REALIZADA DE FORMA PERÍODICA COM O CRUZAMENTO DE DADOS PELOS ORGÃOS DA ADMINISTRAÇÃO PÚBLICA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2600"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pt-BR" sz="2600" b="1"/>
              <a:t>BASE DE DADOS </a:t>
            </a:r>
            <a:endParaRPr b="1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CADASTRO ÚNICO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CADASTRO NACIONAL DE INFORMAÇÕES SOCIAIS (CNIS)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CPF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2600"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pt-BR" sz="2600" b="1"/>
              <a:t>CRITÉRIOS ANALISADOS PELA AUTARQUIA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MANUTENÇÃO DO CRITÉRIO RENDA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RECOMPOSIÇÃO DO GRUPO FAMILIAR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AVERIGUAÇÃO DE RECEBIMENTO DE RENDA DE TRABALHO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/>
              <a:t>AVERIGUAÇÃO DE ACUMULO DE BENEFÍCIOS</a:t>
            </a:r>
            <a:endParaRPr/>
          </a:p>
          <a:p>
            <a:pPr marL="2286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2286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4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65" name="Google Shape;865;p4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66" name="Google Shape;866;p40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867" name="Google Shape;867;p40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68" name="Google Shape;868;p40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69" name="Google Shape;869;p40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70" name="Google Shape;870;p40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71" name="Google Shape;871;p40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872" name="Google Shape;872;p4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73" name="Google Shape;873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74" name="Google Shape;874;p4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75" name="Google Shape;875;p40"/>
          <p:cNvGrpSpPr/>
          <p:nvPr/>
        </p:nvGrpSpPr>
        <p:grpSpPr>
          <a:xfrm>
            <a:off x="6744625" y="685620"/>
            <a:ext cx="5737825" cy="6317181"/>
            <a:chOff x="6744625" y="685620"/>
            <a:chExt cx="5737825" cy="6317181"/>
          </a:xfrm>
        </p:grpSpPr>
        <p:sp>
          <p:nvSpPr>
            <p:cNvPr id="876" name="Google Shape;876;p40"/>
            <p:cNvSpPr/>
            <p:nvPr/>
          </p:nvSpPr>
          <p:spPr>
            <a:xfrm>
              <a:off x="6744625" y="967196"/>
              <a:ext cx="2116766" cy="211676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77" name="Google Shape;877;p40"/>
            <p:cNvSpPr/>
            <p:nvPr/>
          </p:nvSpPr>
          <p:spPr>
            <a:xfrm rot="-2700000">
              <a:off x="9618226" y="3599573"/>
              <a:ext cx="2057060" cy="3135067"/>
            </a:xfrm>
            <a:custGeom>
              <a:avLst/>
              <a:gdLst/>
              <a:ahLst/>
              <a:cxnLst/>
              <a:rect l="l" t="t" r="r" b="b"/>
              <a:pathLst>
                <a:path w="3413378" h="6532054" extrusionOk="0">
                  <a:moveTo>
                    <a:pt x="3413379" y="3266028"/>
                  </a:moveTo>
                  <a:cubicBezTo>
                    <a:pt x="3413379" y="5069777"/>
                    <a:pt x="1706689" y="6532055"/>
                    <a:pt x="1706689" y="6532055"/>
                  </a:cubicBezTo>
                  <a:cubicBezTo>
                    <a:pt x="1706689" y="6532055"/>
                    <a:pt x="0" y="5069777"/>
                    <a:pt x="0" y="3266028"/>
                  </a:cubicBezTo>
                  <a:cubicBezTo>
                    <a:pt x="0" y="1462278"/>
                    <a:pt x="1706689" y="0"/>
                    <a:pt x="1706689" y="0"/>
                  </a:cubicBezTo>
                  <a:cubicBezTo>
                    <a:pt x="1706689" y="0"/>
                    <a:pt x="3413379" y="1462278"/>
                    <a:pt x="3413379" y="3266028"/>
                  </a:cubicBez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78" name="Google Shape;878;p40"/>
            <p:cNvSpPr/>
            <p:nvPr/>
          </p:nvSpPr>
          <p:spPr>
            <a:xfrm>
              <a:off x="8636262" y="685620"/>
              <a:ext cx="265579" cy="265579"/>
            </a:xfrm>
            <a:prstGeom prst="ellipse">
              <a:avLst/>
            </a:pr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79" name="Google Shape;879;p40"/>
            <p:cNvSpPr/>
            <p:nvPr/>
          </p:nvSpPr>
          <p:spPr>
            <a:xfrm>
              <a:off x="11660221" y="1219177"/>
              <a:ext cx="528731" cy="1057462"/>
            </a:xfrm>
            <a:custGeom>
              <a:avLst/>
              <a:gdLst/>
              <a:ahLst/>
              <a:cxnLst/>
              <a:rect l="l" t="t" r="r" b="b"/>
              <a:pathLst>
                <a:path w="528731" h="1057462" extrusionOk="0">
                  <a:moveTo>
                    <a:pt x="528731" y="0"/>
                  </a:moveTo>
                  <a:lnTo>
                    <a:pt x="528731" y="1057462"/>
                  </a:lnTo>
                  <a:cubicBezTo>
                    <a:pt x="236721" y="1057462"/>
                    <a:pt x="0" y="820741"/>
                    <a:pt x="0" y="528731"/>
                  </a:cubicBezTo>
                  <a:cubicBezTo>
                    <a:pt x="0" y="236721"/>
                    <a:pt x="236721" y="0"/>
                    <a:pt x="528731" y="0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80" name="Google Shape;880;p40"/>
            <p:cNvSpPr/>
            <p:nvPr/>
          </p:nvSpPr>
          <p:spPr>
            <a:xfrm>
              <a:off x="6964894" y="1100025"/>
              <a:ext cx="4790779" cy="4790779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F7F7F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881" name="Google Shape;881;p4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82" name="Google Shape;882;p40"/>
          <p:cNvSpPr txBox="1">
            <a:spLocks noGrp="1"/>
          </p:cNvSpPr>
          <p:nvPr>
            <p:ph type="title"/>
          </p:nvPr>
        </p:nvSpPr>
        <p:spPr>
          <a:xfrm>
            <a:off x="457199" y="676656"/>
            <a:ext cx="5927465" cy="2013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</a:pPr>
            <a:r>
              <a:rPr lang="pt-BR" sz="5400"/>
              <a:t>REAVALIÇÃO DA DEFICIÊNCIA</a:t>
            </a:r>
            <a:endParaRPr/>
          </a:p>
        </p:txBody>
      </p:sp>
      <p:pic>
        <p:nvPicPr>
          <p:cNvPr id="883" name="Google Shape;883;p40" descr="Pessoa em cadeira de rodas com preenchimento sólido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739262" y="1886747"/>
            <a:ext cx="3217333" cy="3217333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40"/>
          <p:cNvSpPr txBox="1"/>
          <p:nvPr/>
        </p:nvSpPr>
        <p:spPr>
          <a:xfrm>
            <a:off x="517003" y="3856555"/>
            <a:ext cx="6096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 REAVALIAÇÃO MÉDICA E SOCIAL DA DEFICIÊNCIA PODERÁ SER REAVALIADA A CADA 2 ANOS, MAS FICA CONDICIONADA A ÁNALISE RELATIVA AO CRITÉRIO RENDA.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90" name="Google Shape;890;p4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91" name="Google Shape;891;p41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92" name="Google Shape;892;p41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11873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SUSPENSÃO MOTIVO 048</a:t>
            </a:r>
            <a:endParaRPr/>
          </a:p>
        </p:txBody>
      </p:sp>
      <p:sp>
        <p:nvSpPr>
          <p:cNvPr id="893" name="Google Shape;893;p41"/>
          <p:cNvSpPr/>
          <p:nvPr/>
        </p:nvSpPr>
        <p:spPr>
          <a:xfrm>
            <a:off x="914400" y="6016487"/>
            <a:ext cx="6546574" cy="39756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cap="none">
                <a:solidFill>
                  <a:srgbClr val="162937"/>
                </a:solidFill>
                <a:latin typeface="Arial"/>
                <a:ea typeface="Arial"/>
                <a:cs typeface="Arial"/>
                <a:sym typeface="Arial"/>
              </a:rPr>
              <a:t>PORTARIA DIRBEN/INSS Nº 988, DE 22 DE MARÇO DE 2022</a:t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94" name="Google Shape;894;p41"/>
          <p:cNvGrpSpPr/>
          <p:nvPr/>
        </p:nvGrpSpPr>
        <p:grpSpPr>
          <a:xfrm>
            <a:off x="457126" y="2818701"/>
            <a:ext cx="11187389" cy="3115710"/>
            <a:chOff x="0" y="0"/>
            <a:chExt cx="11187389" cy="3115710"/>
          </a:xfrm>
        </p:grpSpPr>
        <p:sp>
          <p:nvSpPr>
            <p:cNvPr id="895" name="Google Shape;895;p41"/>
            <p:cNvSpPr/>
            <p:nvPr/>
          </p:nvSpPr>
          <p:spPr>
            <a:xfrm>
              <a:off x="0" y="0"/>
              <a:ext cx="9509281" cy="934713"/>
            </a:xfrm>
            <a:prstGeom prst="roundRect">
              <a:avLst>
                <a:gd name="adj" fmla="val 10000"/>
              </a:avLst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1"/>
            <p:cNvSpPr txBox="1"/>
            <p:nvPr/>
          </p:nvSpPr>
          <p:spPr>
            <a:xfrm>
              <a:off x="27377" y="27377"/>
              <a:ext cx="8500652" cy="879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Gill Sans"/>
                <a:buNone/>
              </a:pPr>
              <a:r>
                <a:rPr lang="pt-BR" sz="22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FAZER A INSCRIÇÃO OU ATAULIZAÇÃO DO CAD ÚNICO;</a:t>
              </a:r>
              <a:endParaRPr sz="2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97" name="Google Shape;897;p41"/>
            <p:cNvSpPr/>
            <p:nvPr/>
          </p:nvSpPr>
          <p:spPr>
            <a:xfrm>
              <a:off x="839054" y="1090498"/>
              <a:ext cx="9509281" cy="934713"/>
            </a:xfrm>
            <a:prstGeom prst="roundRect">
              <a:avLst>
                <a:gd name="adj" fmla="val 10000"/>
              </a:avLst>
            </a:prstGeom>
            <a:solidFill>
              <a:srgbClr val="9DDE7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41"/>
            <p:cNvSpPr txBox="1"/>
            <p:nvPr/>
          </p:nvSpPr>
          <p:spPr>
            <a:xfrm>
              <a:off x="866431" y="1117875"/>
              <a:ext cx="8007909" cy="879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Gill Sans"/>
                <a:buNone/>
              </a:pPr>
              <a:r>
                <a:rPr lang="pt-BR" sz="22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IR NA APS OU 135 E ABRIR O PROCEDIMENTO DE REATIVAÇÃO DO BPC APÓS ATUALIZAÇÃO DO CAD ÚNICO</a:t>
              </a:r>
              <a:endParaRPr sz="2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99" name="Google Shape;899;p41"/>
            <p:cNvSpPr/>
            <p:nvPr/>
          </p:nvSpPr>
          <p:spPr>
            <a:xfrm>
              <a:off x="1678108" y="2180997"/>
              <a:ext cx="9509281" cy="934713"/>
            </a:xfrm>
            <a:prstGeom prst="roundRect">
              <a:avLst>
                <a:gd name="adj" fmla="val 10000"/>
              </a:avLst>
            </a:prstGeom>
            <a:solidFill>
              <a:srgbClr val="7BA6B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1"/>
            <p:cNvSpPr txBox="1"/>
            <p:nvPr/>
          </p:nvSpPr>
          <p:spPr>
            <a:xfrm>
              <a:off x="1705485" y="2208374"/>
              <a:ext cx="8007909" cy="879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Gill Sans"/>
                <a:buNone/>
              </a:pPr>
              <a:r>
                <a:rPr lang="pt-BR" sz="22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EM SEGUIDA SOLICITAR O DESBLOQUEIO DOS VALORES QUE BLOQUEADOS.</a:t>
              </a:r>
              <a:endParaRPr sz="2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01" name="Google Shape;901;p41"/>
            <p:cNvSpPr/>
            <p:nvPr/>
          </p:nvSpPr>
          <p:spPr>
            <a:xfrm>
              <a:off x="8901717" y="708824"/>
              <a:ext cx="607563" cy="607563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ED6D6">
                <a:alpha val="89803"/>
              </a:srgbClr>
            </a:solidFill>
            <a:ln w="12700" cap="flat" cmpd="sng">
              <a:solidFill>
                <a:srgbClr val="FED6D6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1"/>
            <p:cNvSpPr txBox="1"/>
            <p:nvPr/>
          </p:nvSpPr>
          <p:spPr>
            <a:xfrm>
              <a:off x="9038419" y="708824"/>
              <a:ext cx="334159" cy="457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000" tIns="33000" rIns="33000" bIns="33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Gill Sans"/>
                <a:buNone/>
              </a:pPr>
              <a:endParaRPr sz="2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03" name="Google Shape;903;p41"/>
            <p:cNvSpPr/>
            <p:nvPr/>
          </p:nvSpPr>
          <p:spPr>
            <a:xfrm>
              <a:off x="9740772" y="1793091"/>
              <a:ext cx="607563" cy="607563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D5DFE4">
                <a:alpha val="89803"/>
              </a:srgbClr>
            </a:solidFill>
            <a:ln w="12700" cap="flat" cmpd="sng">
              <a:solidFill>
                <a:srgbClr val="D5DFE4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1"/>
            <p:cNvSpPr txBox="1"/>
            <p:nvPr/>
          </p:nvSpPr>
          <p:spPr>
            <a:xfrm>
              <a:off x="9877474" y="1793091"/>
              <a:ext cx="334159" cy="457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000" tIns="33000" rIns="33000" bIns="33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Gill Sans"/>
                <a:buNone/>
              </a:pPr>
              <a:endParaRPr sz="2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905" name="Google Shape;905;p41"/>
          <p:cNvSpPr txBox="1"/>
          <p:nvPr/>
        </p:nvSpPr>
        <p:spPr>
          <a:xfrm>
            <a:off x="457200" y="2080037"/>
            <a:ext cx="1093304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BPC SUSPENSO POR FALTA DE INSCRIÇÃO NO CADASTRO ÚNICO;</a:t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11" name="Google Shape;911;p4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912" name="Google Shape;912;p42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913" name="Google Shape;913;p42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14" name="Google Shape;914;p42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15" name="Google Shape;915;p42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16" name="Google Shape;916;p42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17" name="Google Shape;917;p42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18" name="Google Shape;918;p42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919" name="Google Shape;919;p4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20" name="Google Shape;920;p42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948419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CESSADO MOTIVO 06</a:t>
            </a:r>
            <a:endParaRPr/>
          </a:p>
        </p:txBody>
      </p:sp>
      <p:grpSp>
        <p:nvGrpSpPr>
          <p:cNvPr id="921" name="Google Shape;921;p42"/>
          <p:cNvGrpSpPr/>
          <p:nvPr/>
        </p:nvGrpSpPr>
        <p:grpSpPr>
          <a:xfrm>
            <a:off x="458357" y="2632332"/>
            <a:ext cx="9481938" cy="3009386"/>
            <a:chOff x="1157" y="535244"/>
            <a:chExt cx="9481938" cy="3009386"/>
          </a:xfrm>
        </p:grpSpPr>
        <p:sp>
          <p:nvSpPr>
            <p:cNvPr id="922" name="Google Shape;922;p42"/>
            <p:cNvSpPr/>
            <p:nvPr/>
          </p:nvSpPr>
          <p:spPr>
            <a:xfrm>
              <a:off x="1157" y="535244"/>
              <a:ext cx="4063687" cy="2580441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2"/>
            <p:cNvSpPr/>
            <p:nvPr/>
          </p:nvSpPr>
          <p:spPr>
            <a:xfrm>
              <a:off x="452678" y="964189"/>
              <a:ext cx="4063687" cy="258044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2"/>
            <p:cNvSpPr txBox="1"/>
            <p:nvPr/>
          </p:nvSpPr>
          <p:spPr>
            <a:xfrm>
              <a:off x="528257" y="1039768"/>
              <a:ext cx="3912529" cy="24292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99050" rIns="9905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Gill Sans"/>
                <a:buNone/>
              </a:pPr>
              <a:r>
                <a:rPr lang="pt-BR" sz="2600" dirty="0">
                  <a:solidFill>
                    <a:schemeClr val="tx1"/>
                  </a:solidFill>
                  <a:latin typeface="Times New Roman" panose="02020603050405020304" pitchFamily="18" charset="0"/>
                  <a:ea typeface="Gill Sans"/>
                  <a:cs typeface="Times New Roman" panose="02020603050405020304" pitchFamily="18" charset="0"/>
                  <a:sym typeface="Gill Sans"/>
                </a:rPr>
                <a:t>OCORRE QUANDO NÃO É REALIZADO A TAREFA DE REATIVAÇÃO DO BENEFÍCIO EM TEMPO HABIL;</a:t>
              </a:r>
              <a:endParaRPr sz="2600" dirty="0">
                <a:solidFill>
                  <a:schemeClr val="tx1"/>
                </a:solidFill>
                <a:latin typeface="Times New Roman" panose="02020603050405020304" pitchFamily="18" charset="0"/>
                <a:ea typeface="Gill Sans"/>
                <a:cs typeface="Times New Roman" panose="02020603050405020304" pitchFamily="18" charset="0"/>
                <a:sym typeface="Gill Sans"/>
              </a:endParaRPr>
            </a:p>
          </p:txBody>
        </p:sp>
        <p:sp>
          <p:nvSpPr>
            <p:cNvPr id="925" name="Google Shape;925;p42"/>
            <p:cNvSpPr/>
            <p:nvPr/>
          </p:nvSpPr>
          <p:spPr>
            <a:xfrm>
              <a:off x="4967887" y="535244"/>
              <a:ext cx="4063687" cy="2580441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2"/>
            <p:cNvSpPr/>
            <p:nvPr/>
          </p:nvSpPr>
          <p:spPr>
            <a:xfrm>
              <a:off x="5419408" y="964189"/>
              <a:ext cx="4063687" cy="258044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2"/>
            <p:cNvSpPr txBox="1"/>
            <p:nvPr/>
          </p:nvSpPr>
          <p:spPr>
            <a:xfrm>
              <a:off x="5494987" y="1039768"/>
              <a:ext cx="3912529" cy="24292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99050" rIns="9905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Gill Sans"/>
                <a:buNone/>
              </a:pPr>
              <a:r>
                <a:rPr lang="pt-BR" sz="2600" dirty="0">
                  <a:solidFill>
                    <a:schemeClr val="tx1"/>
                  </a:solidFill>
                  <a:latin typeface="Times New Roman" panose="02020603050405020304" pitchFamily="18" charset="0"/>
                  <a:ea typeface="Gill Sans"/>
                  <a:cs typeface="Times New Roman" panose="02020603050405020304" pitchFamily="18" charset="0"/>
                  <a:sym typeface="Gill Sans"/>
                </a:rPr>
                <a:t>QUANDO ABERTA A TAREFA DE REATIVAÇÃO NÃO FOI CONSTATADA A ATUALIZAÇÃO DO CADASTRO ÚNICO</a:t>
              </a:r>
              <a:r>
                <a:rPr lang="pt-BR" sz="2600" dirty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.</a:t>
              </a:r>
              <a:endParaRPr sz="2600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928" name="Google Shape;928;p42"/>
          <p:cNvSpPr/>
          <p:nvPr/>
        </p:nvSpPr>
        <p:spPr>
          <a:xfrm>
            <a:off x="914400" y="6016487"/>
            <a:ext cx="6546574" cy="39756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cap="none">
                <a:solidFill>
                  <a:srgbClr val="162937"/>
                </a:solidFill>
                <a:latin typeface="Arial"/>
                <a:ea typeface="Arial"/>
                <a:cs typeface="Arial"/>
                <a:sym typeface="Arial"/>
              </a:rPr>
              <a:t>PORTARIA DIRBEN/INSS Nº 988, DE 22 DE MARÇO DE 2022</a:t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43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Gill Sans"/>
              <a:buNone/>
            </a:pPr>
            <a:r>
              <a:rPr lang="pt-BR"/>
              <a:t>MOB – MONITORAMENTO OPERACIONAL DE BENEFÍCIOS</a:t>
            </a:r>
            <a:endParaRPr/>
          </a:p>
        </p:txBody>
      </p:sp>
      <p:sp>
        <p:nvSpPr>
          <p:cNvPr id="934" name="Google Shape;934;p43"/>
          <p:cNvSpPr txBox="1">
            <a:spLocks noGrp="1"/>
          </p:cNvSpPr>
          <p:nvPr>
            <p:ph type="body" idx="1"/>
          </p:nvPr>
        </p:nvSpPr>
        <p:spPr>
          <a:xfrm>
            <a:off x="152400" y="2517912"/>
            <a:ext cx="11615530" cy="372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  <p:sp>
        <p:nvSpPr>
          <p:cNvPr id="935" name="Google Shape;935;p43"/>
          <p:cNvSpPr/>
          <p:nvPr/>
        </p:nvSpPr>
        <p:spPr>
          <a:xfrm>
            <a:off x="532700" y="3624045"/>
            <a:ext cx="813733" cy="140935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MOB</a:t>
            </a:r>
            <a:endParaRPr/>
          </a:p>
        </p:txBody>
      </p:sp>
      <p:sp>
        <p:nvSpPr>
          <p:cNvPr id="936" name="Google Shape;936;p43"/>
          <p:cNvSpPr/>
          <p:nvPr/>
        </p:nvSpPr>
        <p:spPr>
          <a:xfrm>
            <a:off x="1767978" y="3894587"/>
            <a:ext cx="1510019" cy="1052821"/>
          </a:xfrm>
          <a:prstGeom prst="rect">
            <a:avLst/>
          </a:prstGeom>
          <a:solidFill>
            <a:srgbClr val="FB1F1F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IRREGULARIDADES</a:t>
            </a:r>
            <a:endParaRPr/>
          </a:p>
        </p:txBody>
      </p:sp>
      <p:sp>
        <p:nvSpPr>
          <p:cNvPr id="937" name="Google Shape;937;p43"/>
          <p:cNvSpPr/>
          <p:nvPr/>
        </p:nvSpPr>
        <p:spPr>
          <a:xfrm>
            <a:off x="3563010" y="3403833"/>
            <a:ext cx="1279322" cy="19174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NOTIFICAÇÃO</a:t>
            </a:r>
            <a:endParaRPr/>
          </a:p>
        </p:txBody>
      </p:sp>
      <p:sp>
        <p:nvSpPr>
          <p:cNvPr id="938" name="Google Shape;938;p43"/>
          <p:cNvSpPr/>
          <p:nvPr/>
        </p:nvSpPr>
        <p:spPr>
          <a:xfrm>
            <a:off x="5022401" y="3624045"/>
            <a:ext cx="1149292" cy="149324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DEFESA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30 DIAS</a:t>
            </a:r>
            <a:endParaRPr/>
          </a:p>
        </p:txBody>
      </p:sp>
      <p:sp>
        <p:nvSpPr>
          <p:cNvPr id="939" name="Google Shape;939;p43"/>
          <p:cNvSpPr/>
          <p:nvPr/>
        </p:nvSpPr>
        <p:spPr>
          <a:xfrm>
            <a:off x="6403472" y="2976346"/>
            <a:ext cx="1828800" cy="68789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MANUTENÇÃO</a:t>
            </a:r>
            <a:endParaRPr/>
          </a:p>
        </p:txBody>
      </p:sp>
      <p:sp>
        <p:nvSpPr>
          <p:cNvPr id="940" name="Google Shape;940;p43"/>
          <p:cNvSpPr/>
          <p:nvPr/>
        </p:nvSpPr>
        <p:spPr>
          <a:xfrm>
            <a:off x="6518968" y="4543877"/>
            <a:ext cx="1623269" cy="889767"/>
          </a:xfrm>
          <a:prstGeom prst="rect">
            <a:avLst/>
          </a:prstGeom>
          <a:solidFill>
            <a:srgbClr val="FF0000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SUSPENSÃO</a:t>
            </a:r>
            <a:endParaRPr/>
          </a:p>
        </p:txBody>
      </p:sp>
      <p:sp>
        <p:nvSpPr>
          <p:cNvPr id="941" name="Google Shape;941;p43"/>
          <p:cNvSpPr/>
          <p:nvPr/>
        </p:nvSpPr>
        <p:spPr>
          <a:xfrm>
            <a:off x="8500719" y="3621845"/>
            <a:ext cx="1266738" cy="132556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RECURSO CRPS</a:t>
            </a:r>
            <a:endParaRPr/>
          </a:p>
        </p:txBody>
      </p:sp>
      <p:sp>
        <p:nvSpPr>
          <p:cNvPr id="942" name="Google Shape;942;p43"/>
          <p:cNvSpPr/>
          <p:nvPr/>
        </p:nvSpPr>
        <p:spPr>
          <a:xfrm>
            <a:off x="1451295" y="4328720"/>
            <a:ext cx="285227" cy="18455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43" name="Google Shape;943;p43"/>
          <p:cNvSpPr/>
          <p:nvPr/>
        </p:nvSpPr>
        <p:spPr>
          <a:xfrm>
            <a:off x="3317631" y="4328720"/>
            <a:ext cx="205745" cy="20133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44" name="Google Shape;944;p43"/>
          <p:cNvSpPr/>
          <p:nvPr/>
        </p:nvSpPr>
        <p:spPr>
          <a:xfrm>
            <a:off x="4881966" y="4362543"/>
            <a:ext cx="140435" cy="16751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45" name="Google Shape;945;p43"/>
          <p:cNvSpPr/>
          <p:nvPr/>
        </p:nvSpPr>
        <p:spPr>
          <a:xfrm rot="3566344" flipH="1">
            <a:off x="6311148" y="3829251"/>
            <a:ext cx="314373" cy="304223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46" name="Google Shape;946;p43"/>
          <p:cNvSpPr/>
          <p:nvPr/>
        </p:nvSpPr>
        <p:spPr>
          <a:xfrm rot="-4591737">
            <a:off x="6311949" y="4244026"/>
            <a:ext cx="338909" cy="331808"/>
          </a:xfrm>
          <a:prstGeom prst="downArrow">
            <a:avLst>
              <a:gd name="adj1" fmla="val 50000"/>
              <a:gd name="adj2" fmla="val 50332"/>
            </a:avLst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52" name="Google Shape;952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53" name="Google Shape;953;p4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54" name="Google Shape;954;p44"/>
          <p:cNvSpPr/>
          <p:nvPr/>
        </p:nvSpPr>
        <p:spPr>
          <a:xfrm>
            <a:off x="5348410" y="0"/>
            <a:ext cx="6858000" cy="6858000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55" name="Google Shape;955;p4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56" name="Google Shape;956;p44"/>
          <p:cNvSpPr txBox="1">
            <a:spLocks noGrp="1"/>
          </p:cNvSpPr>
          <p:nvPr>
            <p:ph type="title"/>
          </p:nvPr>
        </p:nvSpPr>
        <p:spPr>
          <a:xfrm>
            <a:off x="457201" y="668049"/>
            <a:ext cx="4595834" cy="5594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Gill Sans"/>
              <a:buNone/>
            </a:pPr>
            <a:r>
              <a:rPr lang="pt-BR" sz="3700" u="sng">
                <a:solidFill>
                  <a:schemeClr val="lt1"/>
                </a:solidFill>
              </a:rPr>
              <a:t>IRREGULARIDADES</a:t>
            </a:r>
            <a:r>
              <a:rPr lang="pt-BR" sz="3700">
                <a:solidFill>
                  <a:schemeClr val="lt1"/>
                </a:solidFill>
              </a:rPr>
              <a:t> </a:t>
            </a:r>
            <a:br>
              <a:rPr lang="pt-BR" sz="3700">
                <a:solidFill>
                  <a:schemeClr val="lt1"/>
                </a:solidFill>
              </a:rPr>
            </a:br>
            <a:br>
              <a:rPr lang="pt-BR" sz="3700">
                <a:solidFill>
                  <a:schemeClr val="lt1"/>
                </a:solidFill>
              </a:rPr>
            </a:br>
            <a:r>
              <a:rPr lang="pt-BR" sz="1600"/>
              <a:t>O PROGRAMA DE MONITORAMENTO ÓBSERVARÁ ESSAS SITUAÇÕES, E ABRIRÁ O PROCESSO DE INSTAURAÇÃO</a:t>
            </a:r>
            <a:br>
              <a:rPr lang="pt-BR" sz="1600"/>
            </a:br>
            <a:endParaRPr sz="3700">
              <a:solidFill>
                <a:schemeClr val="lt1"/>
              </a:solidFill>
            </a:endParaRPr>
          </a:p>
        </p:txBody>
      </p:sp>
      <p:grpSp>
        <p:nvGrpSpPr>
          <p:cNvPr id="957" name="Google Shape;957;p44"/>
          <p:cNvGrpSpPr/>
          <p:nvPr/>
        </p:nvGrpSpPr>
        <p:grpSpPr>
          <a:xfrm>
            <a:off x="5805612" y="1243885"/>
            <a:ext cx="5944427" cy="4442400"/>
            <a:chOff x="0" y="575836"/>
            <a:chExt cx="5944427" cy="4442400"/>
          </a:xfrm>
        </p:grpSpPr>
        <p:sp>
          <p:nvSpPr>
            <p:cNvPr id="958" name="Google Shape;958;p44"/>
            <p:cNvSpPr/>
            <p:nvPr/>
          </p:nvSpPr>
          <p:spPr>
            <a:xfrm>
              <a:off x="0" y="575836"/>
              <a:ext cx="5944427" cy="842400"/>
            </a:xfrm>
            <a:prstGeom prst="roundRect">
              <a:avLst>
                <a:gd name="adj" fmla="val 16667"/>
              </a:avLst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4"/>
            <p:cNvSpPr txBox="1"/>
            <p:nvPr/>
          </p:nvSpPr>
          <p:spPr>
            <a:xfrm>
              <a:off x="41123" y="616959"/>
              <a:ext cx="5862181" cy="7601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lang="pt-BR" sz="20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A) SUPERAÇÃO DOS REQUISITOS ORIGINÁRIOS QUE DEU CAUSA A CONCESSÃO;</a:t>
              </a: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60" name="Google Shape;960;p44"/>
            <p:cNvSpPr/>
            <p:nvPr/>
          </p:nvSpPr>
          <p:spPr>
            <a:xfrm>
              <a:off x="0" y="1475836"/>
              <a:ext cx="5944427" cy="842400"/>
            </a:xfrm>
            <a:prstGeom prst="roundRect">
              <a:avLst>
                <a:gd name="adj" fmla="val 16667"/>
              </a:avLst>
            </a:prstGeom>
            <a:solidFill>
              <a:srgbClr val="EFD77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4"/>
            <p:cNvSpPr txBox="1"/>
            <p:nvPr/>
          </p:nvSpPr>
          <p:spPr>
            <a:xfrm>
              <a:off x="41123" y="1516959"/>
              <a:ext cx="5862181" cy="7601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lang="pt-BR" sz="20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B) IDENTIFICAÇÃO DE IRREGULARIDADE NA CONCESSÃO OU MANUTENÇÃO</a:t>
              </a: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62" name="Google Shape;962;p44"/>
            <p:cNvSpPr/>
            <p:nvPr/>
          </p:nvSpPr>
          <p:spPr>
            <a:xfrm>
              <a:off x="0" y="2375836"/>
              <a:ext cx="5944427" cy="842400"/>
            </a:xfrm>
            <a:prstGeom prst="roundRect">
              <a:avLst>
                <a:gd name="adj" fmla="val 16667"/>
              </a:avLst>
            </a:prstGeom>
            <a:solidFill>
              <a:srgbClr val="9DDE7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4"/>
            <p:cNvSpPr txBox="1"/>
            <p:nvPr/>
          </p:nvSpPr>
          <p:spPr>
            <a:xfrm>
              <a:off x="41123" y="2416959"/>
              <a:ext cx="5862181" cy="7601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lang="pt-BR" sz="20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C) FALTA DE CADASTRO NO CAD ÚNICO</a:t>
              </a: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64" name="Google Shape;964;p44"/>
            <p:cNvSpPr/>
            <p:nvPr/>
          </p:nvSpPr>
          <p:spPr>
            <a:xfrm>
              <a:off x="0" y="3275836"/>
              <a:ext cx="5944427" cy="842400"/>
            </a:xfrm>
            <a:prstGeom prst="roundRect">
              <a:avLst>
                <a:gd name="adj" fmla="val 16667"/>
              </a:avLst>
            </a:prstGeom>
            <a:solidFill>
              <a:srgbClr val="76CB9A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4"/>
            <p:cNvSpPr txBox="1"/>
            <p:nvPr/>
          </p:nvSpPr>
          <p:spPr>
            <a:xfrm>
              <a:off x="41123" y="3316959"/>
              <a:ext cx="5862181" cy="7601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lang="pt-BR" sz="20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D) DADOS CADASTRAIS INSUFICIENTES OU INCONSISTENTES</a:t>
              </a: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66" name="Google Shape;966;p44"/>
            <p:cNvSpPr/>
            <p:nvPr/>
          </p:nvSpPr>
          <p:spPr>
            <a:xfrm>
              <a:off x="0" y="4175836"/>
              <a:ext cx="5944427" cy="842400"/>
            </a:xfrm>
            <a:prstGeom prst="roundRect">
              <a:avLst>
                <a:gd name="adj" fmla="val 16667"/>
              </a:avLst>
            </a:prstGeom>
            <a:solidFill>
              <a:srgbClr val="7BA6B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4"/>
            <p:cNvSpPr txBox="1"/>
            <p:nvPr/>
          </p:nvSpPr>
          <p:spPr>
            <a:xfrm>
              <a:off x="41123" y="4216959"/>
              <a:ext cx="5862181" cy="7601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lang="pt-BR" sz="20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E) OUTRAS IRREGULARIDADES</a:t>
              </a:r>
              <a:endParaRPr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45"/>
          <p:cNvSpPr txBox="1">
            <a:spLocks noGrp="1"/>
          </p:cNvSpPr>
          <p:nvPr>
            <p:ph type="title"/>
          </p:nvPr>
        </p:nvSpPr>
        <p:spPr>
          <a:xfrm>
            <a:off x="457200" y="668050"/>
            <a:ext cx="7685037" cy="95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NOTIFICAÇÃO</a:t>
            </a:r>
            <a:endParaRPr/>
          </a:p>
        </p:txBody>
      </p:sp>
      <p:sp>
        <p:nvSpPr>
          <p:cNvPr id="973" name="Google Shape;973;p45"/>
          <p:cNvSpPr txBox="1">
            <a:spLocks noGrp="1"/>
          </p:cNvSpPr>
          <p:nvPr>
            <p:ph type="body" idx="1"/>
          </p:nvPr>
        </p:nvSpPr>
        <p:spPr>
          <a:xfrm>
            <a:off x="457200" y="1621070"/>
            <a:ext cx="9018104" cy="4555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28600" lvl="0" indent="-228631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pt-BR" sz="2900" b="1"/>
              <a:t>IDENTIFICADA A IRREGULARIDADE A AUTARQUIA PRECISA NOTIFICAR O BENEFÍCIÁRIO OU REPRESENTANTE LEGAL, PARA QUE APRESENTE DEFESA.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228600" lvl="0" indent="-1301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228600" lvl="0" indent="-1301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228600" lvl="0" indent="-1301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974" name="Google Shape;974;p45"/>
          <p:cNvSpPr/>
          <p:nvPr/>
        </p:nvSpPr>
        <p:spPr>
          <a:xfrm>
            <a:off x="3435626" y="5989679"/>
            <a:ext cx="3061252" cy="437321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PRAZO DE DEFESA 30 DIAS</a:t>
            </a:r>
            <a:endParaRPr/>
          </a:p>
        </p:txBody>
      </p:sp>
      <p:sp>
        <p:nvSpPr>
          <p:cNvPr id="975" name="Google Shape;975;p45"/>
          <p:cNvSpPr/>
          <p:nvPr/>
        </p:nvSpPr>
        <p:spPr>
          <a:xfrm>
            <a:off x="649357" y="3854956"/>
            <a:ext cx="2093844" cy="1391478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REDE BANCÁRIA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6" name="Google Shape;976;p45"/>
          <p:cNvSpPr/>
          <p:nvPr/>
        </p:nvSpPr>
        <p:spPr>
          <a:xfrm>
            <a:off x="4002157" y="3854956"/>
            <a:ext cx="2093843" cy="15085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CORREIOS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7" name="Google Shape;977;p45"/>
          <p:cNvSpPr/>
          <p:nvPr/>
        </p:nvSpPr>
        <p:spPr>
          <a:xfrm>
            <a:off x="1643270" y="3091209"/>
            <a:ext cx="6877878" cy="821634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ill Sans"/>
              <a:buNone/>
            </a:pPr>
            <a:r>
              <a:rPr lang="pt-BR" sz="13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MODALIDADES DE NOTIFICAÇÃO</a:t>
            </a:r>
            <a:endParaRPr/>
          </a:p>
        </p:txBody>
      </p:sp>
      <p:sp>
        <p:nvSpPr>
          <p:cNvPr id="978" name="Google Shape;978;p45"/>
          <p:cNvSpPr/>
          <p:nvPr/>
        </p:nvSpPr>
        <p:spPr>
          <a:xfrm>
            <a:off x="1232451" y="5363479"/>
            <a:ext cx="7898296" cy="60949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SE O BENEFÍCIÁRIO NÃO FOR NOTIFICADO O VALOR DO BENEFÍCIO SERÁ BLOQUEADO .</a:t>
            </a:r>
            <a:endParaRPr sz="1800" b="1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9" name="Google Shape;979;p45"/>
          <p:cNvSpPr/>
          <p:nvPr/>
        </p:nvSpPr>
        <p:spPr>
          <a:xfrm>
            <a:off x="7354956" y="3854956"/>
            <a:ext cx="2093843" cy="150852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135/APS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46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052988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DEFESA MOB	</a:t>
            </a:r>
            <a:endParaRPr/>
          </a:p>
        </p:txBody>
      </p:sp>
      <p:grpSp>
        <p:nvGrpSpPr>
          <p:cNvPr id="985" name="Google Shape;985;p46"/>
          <p:cNvGrpSpPr/>
          <p:nvPr/>
        </p:nvGrpSpPr>
        <p:grpSpPr>
          <a:xfrm>
            <a:off x="457200" y="2096712"/>
            <a:ext cx="10158412" cy="4261224"/>
            <a:chOff x="0" y="0"/>
            <a:chExt cx="10158412" cy="4261224"/>
          </a:xfrm>
        </p:grpSpPr>
        <p:sp>
          <p:nvSpPr>
            <p:cNvPr id="986" name="Google Shape;986;p46"/>
            <p:cNvSpPr/>
            <p:nvPr/>
          </p:nvSpPr>
          <p:spPr>
            <a:xfrm>
              <a:off x="0" y="0"/>
              <a:ext cx="7821978" cy="767020"/>
            </a:xfrm>
            <a:prstGeom prst="roundRect">
              <a:avLst>
                <a:gd name="adj" fmla="val 10000"/>
              </a:avLst>
            </a:prstGeom>
            <a:solidFill>
              <a:srgbClr val="7F7F7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6"/>
            <p:cNvSpPr txBox="1"/>
            <p:nvPr/>
          </p:nvSpPr>
          <p:spPr>
            <a:xfrm>
              <a:off x="22465" y="22465"/>
              <a:ext cx="6904562" cy="722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Gill Sans"/>
                <a:buNone/>
              </a:pPr>
              <a:r>
                <a:rPr lang="pt-BR" sz="19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 DEFESA DEVE SER APRESENTADA PELOS CANAIS DE COMUNICAÇÃO, TAREFA (APRESENTAR DEFESA MOB).</a:t>
              </a:r>
              <a:endParaRPr sz="19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88" name="Google Shape;988;p46"/>
            <p:cNvSpPr/>
            <p:nvPr/>
          </p:nvSpPr>
          <p:spPr>
            <a:xfrm>
              <a:off x="584108" y="873551"/>
              <a:ext cx="7821978" cy="767020"/>
            </a:xfrm>
            <a:prstGeom prst="roundRect">
              <a:avLst>
                <a:gd name="adj" fmla="val 10000"/>
              </a:avLst>
            </a:prstGeom>
            <a:solidFill>
              <a:srgbClr val="7F7F7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6"/>
            <p:cNvSpPr txBox="1"/>
            <p:nvPr/>
          </p:nvSpPr>
          <p:spPr>
            <a:xfrm>
              <a:off x="606573" y="896016"/>
              <a:ext cx="6694375" cy="722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Gill Sans"/>
                <a:buNone/>
              </a:pPr>
              <a:r>
                <a:rPr lang="pt-BR" sz="19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APRESENTADA A DEFESA O INSS TEM 30 DIAS PODENDO SER PRORROGAVEL PARA ANALISAR A DEFESA.</a:t>
              </a:r>
              <a:endParaRPr sz="19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90" name="Google Shape;990;p46"/>
            <p:cNvSpPr/>
            <p:nvPr/>
          </p:nvSpPr>
          <p:spPr>
            <a:xfrm>
              <a:off x="1168217" y="1747102"/>
              <a:ext cx="7821978" cy="767020"/>
            </a:xfrm>
            <a:prstGeom prst="roundRect">
              <a:avLst>
                <a:gd name="adj" fmla="val 10000"/>
              </a:avLst>
            </a:prstGeom>
            <a:solidFill>
              <a:srgbClr val="7F7F7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6"/>
            <p:cNvSpPr txBox="1"/>
            <p:nvPr/>
          </p:nvSpPr>
          <p:spPr>
            <a:xfrm>
              <a:off x="1190682" y="1769567"/>
              <a:ext cx="6694375" cy="722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Gill Sans"/>
                <a:buNone/>
              </a:pPr>
              <a:r>
                <a:rPr lang="pt-BR" sz="19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O BENEFICIÁRIO CONTINUARÁ RECEBENDO O BENEFÍCIO SE APRESENTOU A DEFESA TEMPESTIVAMENTE.</a:t>
              </a:r>
              <a:endParaRPr sz="19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92" name="Google Shape;992;p46"/>
            <p:cNvSpPr/>
            <p:nvPr/>
          </p:nvSpPr>
          <p:spPr>
            <a:xfrm>
              <a:off x="1752326" y="2620653"/>
              <a:ext cx="7821978" cy="767020"/>
            </a:xfrm>
            <a:prstGeom prst="roundRect">
              <a:avLst>
                <a:gd name="adj" fmla="val 10000"/>
              </a:avLst>
            </a:prstGeom>
            <a:solidFill>
              <a:srgbClr val="7F7F7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6"/>
            <p:cNvSpPr txBox="1"/>
            <p:nvPr/>
          </p:nvSpPr>
          <p:spPr>
            <a:xfrm>
              <a:off x="1774791" y="2643118"/>
              <a:ext cx="6694375" cy="722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Gill Sans"/>
                <a:buNone/>
              </a:pPr>
              <a:r>
                <a:rPr lang="pt-BR" sz="19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DEFESA SENDO ACATADA O BENEFÍCIO SERÁ MANTIDO.</a:t>
              </a:r>
              <a:endParaRPr sz="19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94" name="Google Shape;994;p46"/>
            <p:cNvSpPr/>
            <p:nvPr/>
          </p:nvSpPr>
          <p:spPr>
            <a:xfrm>
              <a:off x="2336434" y="3494204"/>
              <a:ext cx="7821978" cy="767020"/>
            </a:xfrm>
            <a:prstGeom prst="roundRect">
              <a:avLst>
                <a:gd name="adj" fmla="val 10000"/>
              </a:avLst>
            </a:prstGeom>
            <a:solidFill>
              <a:srgbClr val="7F7F7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6"/>
            <p:cNvSpPr txBox="1"/>
            <p:nvPr/>
          </p:nvSpPr>
          <p:spPr>
            <a:xfrm>
              <a:off x="2358899" y="3516669"/>
              <a:ext cx="6694375" cy="722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Gill Sans"/>
                <a:buNone/>
              </a:pPr>
              <a:r>
                <a:rPr lang="pt-BR" sz="19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DEFESA SENDO INDEFERIDA, O BENEFÍCIO SERÁ SUSPENSO.</a:t>
              </a:r>
              <a:endParaRPr sz="19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96" name="Google Shape;996;p46"/>
            <p:cNvSpPr/>
            <p:nvPr/>
          </p:nvSpPr>
          <p:spPr>
            <a:xfrm>
              <a:off x="7323414" y="560351"/>
              <a:ext cx="498563" cy="498563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AE8DE">
                <a:alpha val="89803"/>
              </a:srgbClr>
            </a:solidFill>
            <a:ln w="12700" cap="flat" cmpd="sng">
              <a:solidFill>
                <a:srgbClr val="CAE8DE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6"/>
            <p:cNvSpPr txBox="1"/>
            <p:nvPr/>
          </p:nvSpPr>
          <p:spPr>
            <a:xfrm>
              <a:off x="7435591" y="560351"/>
              <a:ext cx="274209" cy="37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endParaRPr sz="2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98" name="Google Shape;998;p46"/>
            <p:cNvSpPr/>
            <p:nvPr/>
          </p:nvSpPr>
          <p:spPr>
            <a:xfrm>
              <a:off x="7907523" y="1433902"/>
              <a:ext cx="498563" cy="498563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AE8DE">
                <a:alpha val="89803"/>
              </a:srgbClr>
            </a:solidFill>
            <a:ln w="12700" cap="flat" cmpd="sng">
              <a:solidFill>
                <a:srgbClr val="CAE8DE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6"/>
            <p:cNvSpPr txBox="1"/>
            <p:nvPr/>
          </p:nvSpPr>
          <p:spPr>
            <a:xfrm>
              <a:off x="8019700" y="1433902"/>
              <a:ext cx="274209" cy="37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endParaRPr sz="2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00" name="Google Shape;1000;p46"/>
            <p:cNvSpPr/>
            <p:nvPr/>
          </p:nvSpPr>
          <p:spPr>
            <a:xfrm>
              <a:off x="8491632" y="2294669"/>
              <a:ext cx="498563" cy="498563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AE8DE">
                <a:alpha val="89803"/>
              </a:srgbClr>
            </a:solidFill>
            <a:ln w="12700" cap="flat" cmpd="sng">
              <a:solidFill>
                <a:srgbClr val="CAE8DE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6"/>
            <p:cNvSpPr txBox="1"/>
            <p:nvPr/>
          </p:nvSpPr>
          <p:spPr>
            <a:xfrm>
              <a:off x="8603809" y="2294669"/>
              <a:ext cx="274209" cy="37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endParaRPr sz="2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02" name="Google Shape;1002;p46"/>
            <p:cNvSpPr/>
            <p:nvPr/>
          </p:nvSpPr>
          <p:spPr>
            <a:xfrm>
              <a:off x="9075740" y="3176743"/>
              <a:ext cx="498563" cy="498563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AE8DE">
                <a:alpha val="89803"/>
              </a:srgbClr>
            </a:solidFill>
            <a:ln w="12700" cap="flat" cmpd="sng">
              <a:solidFill>
                <a:srgbClr val="CAE8DE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6"/>
            <p:cNvSpPr txBox="1"/>
            <p:nvPr/>
          </p:nvSpPr>
          <p:spPr>
            <a:xfrm>
              <a:off x="9187917" y="3176743"/>
              <a:ext cx="274209" cy="37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endParaRPr sz="2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09" name="Google Shape;1009;p4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5F4E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10" name="Google Shape;1010;p47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06A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11" name="Google Shape;1011;p47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12" name="Google Shape;1012;p47"/>
          <p:cNvSpPr/>
          <p:nvPr/>
        </p:nvSpPr>
        <p:spPr>
          <a:xfrm>
            <a:off x="457200" y="593710"/>
            <a:ext cx="11298473" cy="56684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13" name="Google Shape;1013;p47"/>
          <p:cNvSpPr txBox="1">
            <a:spLocks noGrp="1"/>
          </p:cNvSpPr>
          <p:nvPr>
            <p:ph type="title"/>
          </p:nvPr>
        </p:nvSpPr>
        <p:spPr>
          <a:xfrm>
            <a:off x="729455" y="849394"/>
            <a:ext cx="10741713" cy="136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ill Sans"/>
              <a:buNone/>
            </a:pPr>
            <a:r>
              <a:rPr lang="pt-BR">
                <a:solidFill>
                  <a:schemeClr val="dk2"/>
                </a:solidFill>
              </a:rPr>
              <a:t>SUSPENSÃO</a:t>
            </a:r>
            <a:endParaRPr/>
          </a:p>
        </p:txBody>
      </p:sp>
      <p:grpSp>
        <p:nvGrpSpPr>
          <p:cNvPr id="1014" name="Google Shape;1014;p47"/>
          <p:cNvGrpSpPr/>
          <p:nvPr/>
        </p:nvGrpSpPr>
        <p:grpSpPr>
          <a:xfrm>
            <a:off x="734176" y="2407774"/>
            <a:ext cx="10732272" cy="3578730"/>
            <a:chOff x="4720" y="67603"/>
            <a:chExt cx="10732272" cy="3578730"/>
          </a:xfrm>
        </p:grpSpPr>
        <p:sp>
          <p:nvSpPr>
            <p:cNvPr id="1015" name="Google Shape;1015;p47"/>
            <p:cNvSpPr/>
            <p:nvPr/>
          </p:nvSpPr>
          <p:spPr>
            <a:xfrm>
              <a:off x="4720" y="67603"/>
              <a:ext cx="2063898" cy="3578730"/>
            </a:xfrm>
            <a:prstGeom prst="roundRect">
              <a:avLst>
                <a:gd name="adj" fmla="val 10000"/>
              </a:avLst>
            </a:prstGeom>
            <a:solidFill>
              <a:srgbClr val="06392F"/>
            </a:solid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7"/>
            <p:cNvSpPr txBox="1"/>
            <p:nvPr/>
          </p:nvSpPr>
          <p:spPr>
            <a:xfrm>
              <a:off x="65170" y="128053"/>
              <a:ext cx="1942998" cy="34578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Gill Sans"/>
                <a:buNone/>
              </a:pPr>
              <a:r>
                <a:rPr lang="pt-BR" sz="1600" b="0" i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BENEFICIÁRIO, O SEU REPRESENTANTE LEGAL OU O PROCURADOR FOR NOTIFICADO E NÃO APRESENTAR DEFESA TEMPESTIVAMENTE</a:t>
              </a:r>
              <a:endParaRPr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17" name="Google Shape;1017;p47"/>
            <p:cNvSpPr/>
            <p:nvPr/>
          </p:nvSpPr>
          <p:spPr>
            <a:xfrm>
              <a:off x="2275009" y="1601045"/>
              <a:ext cx="437546" cy="51184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8AC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7"/>
            <p:cNvSpPr txBox="1"/>
            <p:nvPr/>
          </p:nvSpPr>
          <p:spPr>
            <a:xfrm>
              <a:off x="2275009" y="1703414"/>
              <a:ext cx="306282" cy="307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Gill Sans"/>
                <a:buNone/>
              </a:pP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19" name="Google Shape;1019;p47"/>
            <p:cNvSpPr/>
            <p:nvPr/>
          </p:nvSpPr>
          <p:spPr>
            <a:xfrm>
              <a:off x="2894178" y="67603"/>
              <a:ext cx="2063898" cy="3578730"/>
            </a:xfrm>
            <a:prstGeom prst="roundRect">
              <a:avLst>
                <a:gd name="adj" fmla="val 10000"/>
              </a:avLst>
            </a:prstGeom>
            <a:solidFill>
              <a:srgbClr val="06392F"/>
            </a:solid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7"/>
            <p:cNvSpPr txBox="1"/>
            <p:nvPr/>
          </p:nvSpPr>
          <p:spPr>
            <a:xfrm>
              <a:off x="2954628" y="128053"/>
              <a:ext cx="1942998" cy="34578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pt-BR" sz="1800" b="0" i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DEFESA APRESENTADA FOR IMPROCEDENTE;</a:t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21" name="Google Shape;1021;p47"/>
            <p:cNvSpPr/>
            <p:nvPr/>
          </p:nvSpPr>
          <p:spPr>
            <a:xfrm>
              <a:off x="5164467" y="1601045"/>
              <a:ext cx="437546" cy="51184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8AC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7"/>
            <p:cNvSpPr txBox="1"/>
            <p:nvPr/>
          </p:nvSpPr>
          <p:spPr>
            <a:xfrm>
              <a:off x="5164467" y="1703414"/>
              <a:ext cx="306282" cy="307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Gill Sans"/>
                <a:buNone/>
              </a:pP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23" name="Google Shape;1023;p47"/>
            <p:cNvSpPr/>
            <p:nvPr/>
          </p:nvSpPr>
          <p:spPr>
            <a:xfrm>
              <a:off x="5783636" y="67603"/>
              <a:ext cx="2063898" cy="3578730"/>
            </a:xfrm>
            <a:prstGeom prst="roundRect">
              <a:avLst>
                <a:gd name="adj" fmla="val 10000"/>
              </a:avLst>
            </a:prstGeom>
            <a:solidFill>
              <a:srgbClr val="06392F"/>
            </a:solid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7"/>
            <p:cNvSpPr txBox="1"/>
            <p:nvPr/>
          </p:nvSpPr>
          <p:spPr>
            <a:xfrm>
              <a:off x="5844086" y="128053"/>
              <a:ext cx="1942998" cy="34578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0" i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BENEFICIÁRIO NÃO ENTRAR EM CONTATO PARA CIÊNCIA DA IRREGULARIDADE CONSTATADA POR MEIO DOS CANAIS DE ATENDIMENTO DO INSS OU OUTROS CANAIS AUTORIZADOS PARA ESSE FIM NO PRAZO DE TRINTA DIAS A PARTIR DO BLOQUEIO DO VALOR DO BENEFÍCIO;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25" name="Google Shape;1025;p47"/>
            <p:cNvSpPr/>
            <p:nvPr/>
          </p:nvSpPr>
          <p:spPr>
            <a:xfrm>
              <a:off x="8053925" y="1601045"/>
              <a:ext cx="437546" cy="51184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8AC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7"/>
            <p:cNvSpPr txBox="1"/>
            <p:nvPr/>
          </p:nvSpPr>
          <p:spPr>
            <a:xfrm>
              <a:off x="8053925" y="1703414"/>
              <a:ext cx="306282" cy="307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Gill Sans"/>
                <a:buNone/>
              </a:pP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27" name="Google Shape;1027;p47"/>
            <p:cNvSpPr/>
            <p:nvPr/>
          </p:nvSpPr>
          <p:spPr>
            <a:xfrm>
              <a:off x="8673094" y="67603"/>
              <a:ext cx="2063898" cy="3578730"/>
            </a:xfrm>
            <a:prstGeom prst="roundRect">
              <a:avLst>
                <a:gd name="adj" fmla="val 10000"/>
              </a:avLst>
            </a:prstGeom>
            <a:solidFill>
              <a:srgbClr val="06392F"/>
            </a:solid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7"/>
            <p:cNvSpPr txBox="1"/>
            <p:nvPr/>
          </p:nvSpPr>
          <p:spPr>
            <a:xfrm>
              <a:off x="8733544" y="128053"/>
              <a:ext cx="1942998" cy="34578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Gill Sans"/>
                <a:buNone/>
              </a:pPr>
              <a:r>
                <a:rPr lang="pt-BR" sz="1600" b="0" i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FOR INFORMADA A AUSÊNCIA DO BENEFICIÁRIO PELO REPRESENTANTE LEGAL OU PELO PROCURADOR, NA FORMA DA LEI;</a:t>
              </a:r>
              <a:endParaRPr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34" name="Google Shape;1034;p4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035" name="Google Shape;1035;p48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036" name="Google Shape;1036;p48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37" name="Google Shape;1037;p48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38" name="Google Shape;1038;p48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39" name="Google Shape;1039;p48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40" name="Google Shape;1040;p48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41" name="Google Shape;1041;p48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042" name="Google Shape;1042;p4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43" name="Google Shape;1043;p48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948419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ANÁLISE</a:t>
            </a:r>
            <a:endParaRPr/>
          </a:p>
        </p:txBody>
      </p:sp>
      <p:grpSp>
        <p:nvGrpSpPr>
          <p:cNvPr id="1044" name="Google Shape;1044;p48"/>
          <p:cNvGrpSpPr/>
          <p:nvPr/>
        </p:nvGrpSpPr>
        <p:grpSpPr>
          <a:xfrm>
            <a:off x="494247" y="2751921"/>
            <a:ext cx="9410159" cy="2972735"/>
            <a:chOff x="37047" y="-15734"/>
            <a:chExt cx="9410159" cy="2972735"/>
          </a:xfrm>
        </p:grpSpPr>
        <p:sp>
          <p:nvSpPr>
            <p:cNvPr id="1045" name="Google Shape;1045;p48"/>
            <p:cNvSpPr/>
            <p:nvPr/>
          </p:nvSpPr>
          <p:spPr>
            <a:xfrm>
              <a:off x="37047" y="-15734"/>
              <a:ext cx="2646607" cy="2517784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8"/>
            <p:cNvSpPr/>
            <p:nvPr/>
          </p:nvSpPr>
          <p:spPr>
            <a:xfrm>
              <a:off x="331115" y="263629"/>
              <a:ext cx="2646607" cy="251778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8"/>
            <p:cNvSpPr txBox="1"/>
            <p:nvPr/>
          </p:nvSpPr>
          <p:spPr>
            <a:xfrm>
              <a:off x="404858" y="337372"/>
              <a:ext cx="2499121" cy="23702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Gill Sans"/>
                <a:buNone/>
              </a:pPr>
              <a:r>
                <a:rPr lang="pt-BR" sz="15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CONFIRMADA A SUPENSÃO DO BENEFÍCIO O BENEFICIÁRIO DEVE SER COMUNICADO E TERÁ 30 DIAS PARA INTERPOR RECURSO PARA O CONSELHO DE RECURSOS DO SEGURO SOCIAL – CRSS</a:t>
              </a:r>
              <a:endParaRPr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48" name="Google Shape;1048;p48"/>
            <p:cNvSpPr/>
            <p:nvPr/>
          </p:nvSpPr>
          <p:spPr>
            <a:xfrm>
              <a:off x="3271789" y="281"/>
              <a:ext cx="2646607" cy="1712627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8"/>
            <p:cNvSpPr/>
            <p:nvPr/>
          </p:nvSpPr>
          <p:spPr>
            <a:xfrm>
              <a:off x="3565857" y="279645"/>
              <a:ext cx="2646607" cy="171262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8"/>
            <p:cNvSpPr txBox="1"/>
            <p:nvPr/>
          </p:nvSpPr>
          <p:spPr>
            <a:xfrm>
              <a:off x="3616018" y="329806"/>
              <a:ext cx="2546285" cy="16123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pt-BR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O RECURSO NÃO GERA EFEITO SUSPENSIVO</a:t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51" name="Google Shape;1051;p48"/>
            <p:cNvSpPr/>
            <p:nvPr/>
          </p:nvSpPr>
          <p:spPr>
            <a:xfrm>
              <a:off x="6506531" y="281"/>
              <a:ext cx="2646607" cy="2677356"/>
            </a:xfrm>
            <a:prstGeom prst="roundRect">
              <a:avLst>
                <a:gd name="adj" fmla="val 10000"/>
              </a:avLst>
            </a:prstGeom>
            <a:solidFill>
              <a:srgbClr val="1BBE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8"/>
            <p:cNvSpPr/>
            <p:nvPr/>
          </p:nvSpPr>
          <p:spPr>
            <a:xfrm>
              <a:off x="6800599" y="279645"/>
              <a:ext cx="2646607" cy="267735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1BBE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8"/>
            <p:cNvSpPr txBox="1"/>
            <p:nvPr/>
          </p:nvSpPr>
          <p:spPr>
            <a:xfrm>
              <a:off x="6878115" y="357161"/>
              <a:ext cx="2491575" cy="2522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pt-BR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APÓS A ANALÍSE DO RECURSO APRESENTADO O INSS PODERÁ CASSAR O BENEFÍCIO DE ACORDO COM AS SITUAÇÕES SEGUINTES.</a:t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59" name="Google Shape;1059;p4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60" name="Google Shape;1060;p49"/>
          <p:cNvSpPr/>
          <p:nvPr/>
        </p:nvSpPr>
        <p:spPr>
          <a:xfrm flipH="1">
            <a:off x="3904504" y="-5716"/>
            <a:ext cx="8284448" cy="6858000"/>
          </a:xfrm>
          <a:custGeom>
            <a:avLst/>
            <a:gdLst/>
            <a:ahLst/>
            <a:cxnLst/>
            <a:rect l="l" t="t" r="r" b="b"/>
            <a:pathLst>
              <a:path w="8284448" h="6858000" extrusionOk="0">
                <a:moveTo>
                  <a:pt x="0" y="0"/>
                </a:moveTo>
                <a:lnTo>
                  <a:pt x="5949669" y="0"/>
                </a:lnTo>
                <a:lnTo>
                  <a:pt x="6097735" y="77067"/>
                </a:lnTo>
                <a:cubicBezTo>
                  <a:pt x="7400247" y="796137"/>
                  <a:pt x="8284448" y="2198576"/>
                  <a:pt x="8284448" y="3810917"/>
                </a:cubicBezTo>
                <a:lnTo>
                  <a:pt x="8284448" y="6858000"/>
                </a:lnTo>
                <a:lnTo>
                  <a:pt x="1225332" y="6858000"/>
                </a:lnTo>
                <a:lnTo>
                  <a:pt x="1163726" y="6801098"/>
                </a:lnTo>
                <a:cubicBezTo>
                  <a:pt x="596622" y="6224771"/>
                  <a:pt x="191778" y="5483545"/>
                  <a:pt x="24800" y="4654257"/>
                </a:cubicBezTo>
                <a:lnTo>
                  <a:pt x="0" y="4489113"/>
                </a:lnTo>
                <a:close/>
              </a:path>
            </a:pathLst>
          </a:custGeom>
          <a:solidFill>
            <a:schemeClr val="dk2">
              <a:alpha val="2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61" name="Google Shape;1061;p49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62" name="Google Shape;1062;p49"/>
          <p:cNvSpPr txBox="1">
            <a:spLocks noGrp="1"/>
          </p:cNvSpPr>
          <p:nvPr>
            <p:ph type="title"/>
          </p:nvPr>
        </p:nvSpPr>
        <p:spPr>
          <a:xfrm>
            <a:off x="457200" y="668050"/>
            <a:ext cx="3313075" cy="3360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CESSAÇÃO</a:t>
            </a:r>
            <a:endParaRPr/>
          </a:p>
        </p:txBody>
      </p:sp>
      <p:grpSp>
        <p:nvGrpSpPr>
          <p:cNvPr id="1063" name="Google Shape;1063;p49"/>
          <p:cNvGrpSpPr/>
          <p:nvPr/>
        </p:nvGrpSpPr>
        <p:grpSpPr>
          <a:xfrm>
            <a:off x="4866688" y="669021"/>
            <a:ext cx="6883352" cy="5505579"/>
            <a:chOff x="0" y="973"/>
            <a:chExt cx="6883352" cy="5505579"/>
          </a:xfrm>
        </p:grpSpPr>
        <p:sp>
          <p:nvSpPr>
            <p:cNvPr id="1064" name="Google Shape;1064;p49"/>
            <p:cNvSpPr/>
            <p:nvPr/>
          </p:nvSpPr>
          <p:spPr>
            <a:xfrm>
              <a:off x="0" y="4145463"/>
              <a:ext cx="6883352" cy="1361089"/>
            </a:xfrm>
            <a:prstGeom prst="rect">
              <a:avLst/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9"/>
            <p:cNvSpPr txBox="1"/>
            <p:nvPr/>
          </p:nvSpPr>
          <p:spPr>
            <a:xfrm>
              <a:off x="0" y="4145463"/>
              <a:ext cx="6883352" cy="1361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28000" bIns="1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pt-BR" sz="1800" b="0" i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QUANDO O RECURSO AO CRSS NÃO FOR PROVIDO.</a:t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66" name="Google Shape;1066;p49"/>
            <p:cNvSpPr/>
            <p:nvPr/>
          </p:nvSpPr>
          <p:spPr>
            <a:xfrm rot="10800000">
              <a:off x="0" y="2073912"/>
              <a:ext cx="6883352" cy="2093355"/>
            </a:xfrm>
            <a:prstGeom prst="upArrowCallout">
              <a:avLst>
                <a:gd name="adj1" fmla="val 25000"/>
                <a:gd name="adj2" fmla="val 25000"/>
                <a:gd name="adj3" fmla="val 25000"/>
                <a:gd name="adj4" fmla="val 64977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9"/>
            <p:cNvSpPr txBox="1"/>
            <p:nvPr/>
          </p:nvSpPr>
          <p:spPr>
            <a:xfrm>
              <a:off x="0" y="2073912"/>
              <a:ext cx="6883352" cy="1360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28000" bIns="1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pt-BR" sz="1800" b="0" i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QUANDO O BENEFICIÁRIO, O SEU REPRESENTANTE LEGAL OU O SEU PROCURADOR NÃO INTERPUSER RECURSO AO CRSS NO PRAZO DE TRINTA DIAS, CONTADO DA SUSPENSÃO DO BENEFÍCIO; </a:t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68" name="Google Shape;1068;p49"/>
            <p:cNvSpPr/>
            <p:nvPr/>
          </p:nvSpPr>
          <p:spPr>
            <a:xfrm rot="10800000">
              <a:off x="0" y="973"/>
              <a:ext cx="6883352" cy="2093355"/>
            </a:xfrm>
            <a:prstGeom prst="upArrowCallout">
              <a:avLst>
                <a:gd name="adj1" fmla="val 25000"/>
                <a:gd name="adj2" fmla="val 25000"/>
                <a:gd name="adj3" fmla="val 25000"/>
                <a:gd name="adj4" fmla="val 64977"/>
              </a:avLst>
            </a:prstGeom>
            <a:solidFill>
              <a:srgbClr val="138E7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9"/>
            <p:cNvSpPr txBox="1"/>
            <p:nvPr/>
          </p:nvSpPr>
          <p:spPr>
            <a:xfrm>
              <a:off x="0" y="973"/>
              <a:ext cx="6883352" cy="1360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28000" bIns="1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pt-BR" sz="1800" b="0" i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AS HIPÓTESES DE ÓBITO, DE MORTE PRESUMIDA OU DE AUSÊNCIA DO BENEFICIÁRIO, NA FORMA DA LEI;</a:t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50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RESTABELECIMENTO DO BENEFÍCIO</a:t>
            </a:r>
            <a:endParaRPr/>
          </a:p>
        </p:txBody>
      </p:sp>
      <p:sp>
        <p:nvSpPr>
          <p:cNvPr id="1075" name="Google Shape;1075;p50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228600" lvl="0" indent="-101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APÓS A ANALÍSE DO RECURSO O CRSS, JULGUE PROVIDO O RECURSO, SERÁ RESTABELICIDO O BENEFÍCIO E PAGO OS VALORES DEVIDOS DESDE A SUSPENSÃO, RESPEITADA A DECISÃO DO CRSS.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SE O RECURSO NÃO FOR PROVIDO O INSS DEVERÁ COMUNICAR A DECISÃO FUNDAMENTADA AO BENEFICIÁRIO.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51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RESSARCIMENTO AO INSS</a:t>
            </a:r>
            <a:endParaRPr/>
          </a:p>
        </p:txBody>
      </p:sp>
      <p:sp>
        <p:nvSpPr>
          <p:cNvPr id="1081" name="Google Shape;1081;p51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O INSS PODE COBRAR O RESSARCIMENTO DOS VALORES RECEBIDOS INDEVIDAMENTE;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O VALOR DO RESSARCIMENTO SERÁ DESDE O MOMENTO QUE IDENTIFICOU A IRREGULARIDADE;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O INSS DEVE APURAR E COMPROVAR O DOLO, FRAUDE OU MÁ-FÉ.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O PAGAMENTO DEVE SER FEITO EM PARCELA ÚNICA, OU MEDIANTE ACORDO DE PARCELAMENTO, CONTADO 60 DIAS DA NOTIFICAÇÃO;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SE O BENEFÍCIO FOR MANTIDO, E AINDA ASSIM EXISTIR A OBIRGAÇÃO DE DEVOLVER VALOR APURADO INDEVIDO, PODERÁ DEVOLVER DE FORMA PARCELADA.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APLICA A PRESCRIÇÃO QUINQUENAL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5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87" name="Google Shape;1087;p5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088" name="Google Shape;1088;p52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089" name="Google Shape;1089;p52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90" name="Google Shape;1090;p52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91" name="Google Shape;1091;p52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92" name="Google Shape;1092;p52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93" name="Google Shape;1093;p52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094" name="Google Shape;1094;p5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95" name="Google Shape;1095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96" name="Google Shape;1096;p5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97" name="Google Shape;1097;p52"/>
          <p:cNvSpPr/>
          <p:nvPr/>
        </p:nvSpPr>
        <p:spPr>
          <a:xfrm>
            <a:off x="-3047" y="-1"/>
            <a:ext cx="12195048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98" name="Google Shape;1098;p52"/>
          <p:cNvSpPr txBox="1">
            <a:spLocks noGrp="1"/>
          </p:cNvSpPr>
          <p:nvPr>
            <p:ph type="title"/>
          </p:nvPr>
        </p:nvSpPr>
        <p:spPr>
          <a:xfrm>
            <a:off x="457200" y="676656"/>
            <a:ext cx="3277432" cy="30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</a:pPr>
            <a:r>
              <a:rPr lang="pt-BR" sz="5400"/>
              <a:t>PAP - MOB</a:t>
            </a:r>
            <a:endParaRPr/>
          </a:p>
        </p:txBody>
      </p:sp>
      <p:pic>
        <p:nvPicPr>
          <p:cNvPr id="1099" name="Google Shape;1099;p52" descr="Texto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r="-1" b="41078"/>
          <a:stretch/>
        </p:blipFill>
        <p:spPr>
          <a:xfrm>
            <a:off x="3957208" y="10"/>
            <a:ext cx="8234792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5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05" name="Google Shape;1105;p5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106" name="Google Shape;1106;p53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107" name="Google Shape;1107;p53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08" name="Google Shape;1108;p53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09" name="Google Shape;1109;p53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10" name="Google Shape;1110;p53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11" name="Google Shape;1111;p53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112" name="Google Shape;1112;p5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13" name="Google Shape;1113;p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14" name="Google Shape;1114;p5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06A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15" name="Google Shape;1115;p5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116" name="Google Shape;1116;p53" descr="Texto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t="39781" r="-1" b="24615"/>
          <a:stretch/>
        </p:blipFill>
        <p:spPr>
          <a:xfrm>
            <a:off x="457201" y="602379"/>
            <a:ext cx="11234056" cy="5653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5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22" name="Google Shape;1122;p5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123" name="Google Shape;1123;p54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124" name="Google Shape;1124;p54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25" name="Google Shape;1125;p54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26" name="Google Shape;1126;p54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27" name="Google Shape;1127;p54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28" name="Google Shape;1128;p54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129" name="Google Shape;1129;p5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30" name="Google Shape;1130;p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131" name="Google Shape;1131;p54" descr="Texto, Carta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t="29741" r="-1" b="30451"/>
          <a:stretch/>
        </p:blipFill>
        <p:spPr>
          <a:xfrm>
            <a:off x="1530" y="10"/>
            <a:ext cx="12188941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5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37" name="Google Shape;1137;p5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138" name="Google Shape;1138;p55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139" name="Google Shape;1139;p55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40" name="Google Shape;1140;p55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41" name="Google Shape;1141;p55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42" name="Google Shape;1142;p55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43" name="Google Shape;1143;p55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144" name="Google Shape;1144;p5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45" name="Google Shape;1145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46" name="Google Shape;1146;p5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47" name="Google Shape;1147;p5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148" name="Google Shape;1148;p55" descr="Texto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t="13930" r="-1" b="50466"/>
          <a:stretch/>
        </p:blipFill>
        <p:spPr>
          <a:xfrm>
            <a:off x="457201" y="602379"/>
            <a:ext cx="11234056" cy="5653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154" name="Google Shape;1154;p56" descr="Interface gráfica do usuário, Texto, Aplicativo&#10;&#10;Descrição gerada automaticamente"/>
          <p:cNvPicPr preferRelativeResize="0"/>
          <p:nvPr/>
        </p:nvPicPr>
        <p:blipFill rotWithShape="1">
          <a:blip r:embed="rId3">
            <a:alphaModFix amt="60000"/>
          </a:blip>
          <a:srcRect t="20271" r="-1" b="39076"/>
          <a:stretch/>
        </p:blipFill>
        <p:spPr>
          <a:xfrm>
            <a:off x="20" y="8571"/>
            <a:ext cx="121889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5" name="Google Shape;1155;p56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>
              <a:solidFill>
                <a:srgbClr val="FFFFFF"/>
              </a:solidFill>
            </a:endParaRPr>
          </a:p>
        </p:txBody>
      </p:sp>
      <p:grpSp>
        <p:nvGrpSpPr>
          <p:cNvPr id="1156" name="Google Shape;1156;p56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157" name="Google Shape;1157;p56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58" name="Google Shape;1158;p56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59" name="Google Shape;1159;p56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60" name="Google Shape;1160;p56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61" name="Google Shape;1161;p56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62" name="Google Shape;1162;p56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57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CASE</a:t>
            </a:r>
            <a:endParaRPr/>
          </a:p>
        </p:txBody>
      </p:sp>
      <p:sp>
        <p:nvSpPr>
          <p:cNvPr id="1168" name="Google Shape;1168;p57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1- CLIENTE NÃO APRSENTOU DEFESA MOB NO PRAZO;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A) BENEFÍCIO ESTÁ SUSPENSO;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2- INSS CONCLUIU COM CESSAÇÃO DO BENEFÍCIO + RESSARCIMENTO DE MAIS DE 67 MIL REAIS;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3- FIZEMOS RECURSO ORDINÁRIO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A) INSS AINDA NÃO ANALISOU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4- JUDICIALIZAMOS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A) TUTELA ANTECIPADA PARA NÃO GERAR AÇÃO DE COBRANÇA EM FACE DO BENEFICIÁRIO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5- ESTAMOS NO ANDAMENTO DA AÇÃO JUDICIAL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74" name="Google Shape;1174;p58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06A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0F3F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75" name="Google Shape;1175;p5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76" name="Google Shape;1176;p58"/>
          <p:cNvSpPr/>
          <p:nvPr/>
        </p:nvSpPr>
        <p:spPr>
          <a:xfrm>
            <a:off x="457200" y="593710"/>
            <a:ext cx="11298473" cy="56684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77" name="Google Shape;1177;p58"/>
          <p:cNvSpPr txBox="1">
            <a:spLocks noGrp="1"/>
          </p:cNvSpPr>
          <p:nvPr>
            <p:ph type="title"/>
          </p:nvPr>
        </p:nvSpPr>
        <p:spPr>
          <a:xfrm>
            <a:off x="686162" y="814726"/>
            <a:ext cx="4899913" cy="5243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Gill Sans"/>
              <a:buNone/>
            </a:pPr>
            <a:r>
              <a:rPr lang="pt-BR">
                <a:solidFill>
                  <a:schemeClr val="dk2"/>
                </a:solidFill>
              </a:rPr>
              <a:t>PLANEJAMENTO BPC / LOAS</a:t>
            </a:r>
            <a:endParaRPr/>
          </a:p>
        </p:txBody>
      </p:sp>
      <p:grpSp>
        <p:nvGrpSpPr>
          <p:cNvPr id="1178" name="Google Shape;1178;p58"/>
          <p:cNvGrpSpPr/>
          <p:nvPr/>
        </p:nvGrpSpPr>
        <p:grpSpPr>
          <a:xfrm>
            <a:off x="6555227" y="817179"/>
            <a:ext cx="4074630" cy="5238810"/>
            <a:chOff x="875980" y="2452"/>
            <a:chExt cx="4074630" cy="5238810"/>
          </a:xfrm>
        </p:grpSpPr>
        <p:sp>
          <p:nvSpPr>
            <p:cNvPr id="1179" name="Google Shape;1179;p58"/>
            <p:cNvSpPr/>
            <p:nvPr/>
          </p:nvSpPr>
          <p:spPr>
            <a:xfrm>
              <a:off x="875980" y="2452"/>
              <a:ext cx="1940300" cy="1164180"/>
            </a:xfrm>
            <a:prstGeom prst="rect">
              <a:avLst/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58"/>
            <p:cNvSpPr txBox="1"/>
            <p:nvPr/>
          </p:nvSpPr>
          <p:spPr>
            <a:xfrm>
              <a:off x="875980" y="2452"/>
              <a:ext cx="1940300" cy="1164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1 – </a:t>
              </a:r>
              <a:r>
                <a:rPr lang="pt-BR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BOA ENTREVISTA -  FICHA DE ATENDIMENTO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81" name="Google Shape;1181;p58"/>
            <p:cNvSpPr/>
            <p:nvPr/>
          </p:nvSpPr>
          <p:spPr>
            <a:xfrm>
              <a:off x="3010310" y="2452"/>
              <a:ext cx="1940300" cy="116418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58"/>
            <p:cNvSpPr txBox="1"/>
            <p:nvPr/>
          </p:nvSpPr>
          <p:spPr>
            <a:xfrm>
              <a:off x="3010310" y="2452"/>
              <a:ext cx="1940300" cy="1164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2</a:t>
              </a:r>
              <a:r>
                <a:rPr lang="pt-BR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– ANÁLISE MINUCIOSA DO GRUPO FAMILIAR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83" name="Google Shape;1183;p58"/>
            <p:cNvSpPr/>
            <p:nvPr/>
          </p:nvSpPr>
          <p:spPr>
            <a:xfrm>
              <a:off x="875980" y="1360662"/>
              <a:ext cx="1940300" cy="1164180"/>
            </a:xfrm>
            <a:prstGeom prst="rect">
              <a:avLst/>
            </a:prstGeom>
            <a:solidFill>
              <a:srgbClr val="138E7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58"/>
            <p:cNvSpPr txBox="1"/>
            <p:nvPr/>
          </p:nvSpPr>
          <p:spPr>
            <a:xfrm>
              <a:off x="875980" y="1360662"/>
              <a:ext cx="1940300" cy="1164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3</a:t>
              </a:r>
              <a:r>
                <a:rPr lang="pt-BR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– ANÁLISE PORMENORIZADA DA RENDA DE TODOS OS COMPONENTES DO GRUPO FAMILIAR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85" name="Google Shape;1185;p58"/>
            <p:cNvSpPr/>
            <p:nvPr/>
          </p:nvSpPr>
          <p:spPr>
            <a:xfrm>
              <a:off x="3010310" y="1360662"/>
              <a:ext cx="1940300" cy="1164180"/>
            </a:xfrm>
            <a:prstGeom prst="rect">
              <a:avLst/>
            </a:prstGeom>
            <a:solidFill>
              <a:schemeClr val="accent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58"/>
            <p:cNvSpPr txBox="1"/>
            <p:nvPr/>
          </p:nvSpPr>
          <p:spPr>
            <a:xfrm>
              <a:off x="3010310" y="1360662"/>
              <a:ext cx="1940300" cy="1164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4</a:t>
              </a:r>
              <a:r>
                <a:rPr lang="pt-BR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– ANÁLISE DO CADASTRO NACIONAL DE INFORMAÇÕES SOCIAIS – CNIS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87" name="Google Shape;1187;p58"/>
            <p:cNvSpPr/>
            <p:nvPr/>
          </p:nvSpPr>
          <p:spPr>
            <a:xfrm>
              <a:off x="875980" y="2718872"/>
              <a:ext cx="1940300" cy="1164180"/>
            </a:xfrm>
            <a:prstGeom prst="rect">
              <a:avLst/>
            </a:prstGeom>
            <a:solidFill>
              <a:srgbClr val="D39B1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58"/>
            <p:cNvSpPr txBox="1"/>
            <p:nvPr/>
          </p:nvSpPr>
          <p:spPr>
            <a:xfrm>
              <a:off x="875980" y="2718872"/>
              <a:ext cx="1940300" cy="1164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5</a:t>
              </a:r>
              <a:r>
                <a:rPr lang="pt-BR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– ANÁLISE DOS DOCUMENTOS MÉDICOS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89" name="Google Shape;1189;p58"/>
            <p:cNvSpPr/>
            <p:nvPr/>
          </p:nvSpPr>
          <p:spPr>
            <a:xfrm>
              <a:off x="3010310" y="2718872"/>
              <a:ext cx="1940300" cy="1164180"/>
            </a:xfrm>
            <a:prstGeom prst="rect">
              <a:avLst/>
            </a:prstGeom>
            <a:solidFill>
              <a:srgbClr val="FC7A7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58"/>
            <p:cNvSpPr txBox="1"/>
            <p:nvPr/>
          </p:nvSpPr>
          <p:spPr>
            <a:xfrm>
              <a:off x="3010310" y="2718872"/>
              <a:ext cx="1940300" cy="1164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6</a:t>
              </a:r>
              <a:r>
                <a:rPr lang="pt-BR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- ORGANIZAÇÃO DOCUMENTAL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91" name="Google Shape;1191;p58"/>
            <p:cNvSpPr/>
            <p:nvPr/>
          </p:nvSpPr>
          <p:spPr>
            <a:xfrm>
              <a:off x="1943145" y="4077082"/>
              <a:ext cx="1940300" cy="1164180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58"/>
            <p:cNvSpPr txBox="1"/>
            <p:nvPr/>
          </p:nvSpPr>
          <p:spPr>
            <a:xfrm>
              <a:off x="1943145" y="4077082"/>
              <a:ext cx="1940300" cy="1164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pt-BR" sz="1400" b="1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7</a:t>
              </a:r>
              <a:r>
                <a:rPr lang="pt-BR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– REQUERIMENTO ADMINISTRATIVO BEM INSTRUÍDO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59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FICHA DE ATENDIMENTO</a:t>
            </a:r>
            <a:endParaRPr/>
          </a:p>
        </p:txBody>
      </p:sp>
      <p:sp>
        <p:nvSpPr>
          <p:cNvPr id="1198" name="Google Shape;1198;p59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  <p:pic>
        <p:nvPicPr>
          <p:cNvPr id="1199" name="Google Shape;1199;p59" descr="Uma imagem contendo Tabela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1" y="1993612"/>
            <a:ext cx="3592286" cy="4761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59" descr="Tabela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1370" y="1993612"/>
            <a:ext cx="3700867" cy="4761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60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DICAS PRÁTICAS</a:t>
            </a:r>
            <a:endParaRPr/>
          </a:p>
        </p:txBody>
      </p:sp>
      <p:sp>
        <p:nvSpPr>
          <p:cNvPr id="1206" name="Google Shape;1206;p60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❖"/>
            </a:pPr>
            <a:r>
              <a:rPr lang="pt-BR"/>
              <a:t> TER UMA BOA FICHA DE ENTREVISTA;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❖"/>
            </a:pPr>
            <a:r>
              <a:rPr lang="pt-BR"/>
              <a:t> FAZER UMA BOA ANÁLISE DO CNIS;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❖"/>
            </a:pPr>
            <a:r>
              <a:rPr lang="pt-BR"/>
              <a:t> VERIFICAR CNPJ E MEI 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❖"/>
            </a:pPr>
            <a:r>
              <a:rPr lang="pt-BR"/>
              <a:t> PESQUISAR A RENDA DE TODOS OUTROS COMPONENTES DO GRUPO;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❖"/>
            </a:pPr>
            <a:r>
              <a:rPr lang="pt-BR"/>
              <a:t> ORIENTAR BEM O CLIENTE NO MOMENTO DA ENTREVISTA PARA FORMALIZAÇÃO DO CAD ÚNICO;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❖"/>
            </a:pPr>
            <a:r>
              <a:rPr lang="pt-BR"/>
              <a:t> ORGANIZAR O PROCESSO ADMINISTRATIVO DA FORMA QUE MAIS FÁCIL DO SERVIDOR ANALISAR;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❖"/>
            </a:pPr>
            <a:r>
              <a:rPr lang="pt-BR"/>
              <a:t> ORIENTAR BEM O CLIENTE SOBRE A PERÍCIA DE AVALIAÇÃO SOCIAL E PERÍCIA MÉDICA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6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12" name="Google Shape;1212;p6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213" name="Google Shape;1213;p61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214" name="Google Shape;1214;p61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15" name="Google Shape;1215;p61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16" name="Google Shape;1216;p61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17" name="Google Shape;1217;p61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18" name="Google Shape;1218;p61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219" name="Google Shape;1219;p61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20" name="Google Shape;1220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21" name="Google Shape;1221;p61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22" name="Google Shape;1222;p61"/>
          <p:cNvSpPr/>
          <p:nvPr/>
        </p:nvSpPr>
        <p:spPr>
          <a:xfrm>
            <a:off x="5292379" y="16681"/>
            <a:ext cx="6905281" cy="6827374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23" name="Google Shape;1223;p61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24" name="Google Shape;1224;p61"/>
          <p:cNvSpPr txBox="1">
            <a:spLocks noGrp="1"/>
          </p:cNvSpPr>
          <p:nvPr>
            <p:ph type="title"/>
          </p:nvPr>
        </p:nvSpPr>
        <p:spPr>
          <a:xfrm>
            <a:off x="457200" y="676656"/>
            <a:ext cx="4563482" cy="30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Gill Sans"/>
              <a:buNone/>
            </a:pPr>
            <a:r>
              <a:rPr lang="pt-BR" sz="4200"/>
              <a:t>PEDIDO ADMINISTRATIVO</a:t>
            </a:r>
            <a:endParaRPr/>
          </a:p>
        </p:txBody>
      </p:sp>
      <p:pic>
        <p:nvPicPr>
          <p:cNvPr id="1225" name="Google Shape;1225;p61" descr="Document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02448" y="1271159"/>
            <a:ext cx="4610529" cy="4610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6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31" name="Google Shape;1231;p6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232" name="Google Shape;1232;p62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233" name="Google Shape;1233;p62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34" name="Google Shape;1234;p62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35" name="Google Shape;1235;p62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36" name="Google Shape;1236;p62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37" name="Google Shape;1237;p62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238" name="Google Shape;1238;p6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39" name="Google Shape;1239;p6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40" name="Google Shape;1240;p6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41" name="Google Shape;1241;p62"/>
          <p:cNvSpPr/>
          <p:nvPr/>
        </p:nvSpPr>
        <p:spPr>
          <a:xfrm>
            <a:off x="5292379" y="16681"/>
            <a:ext cx="6905281" cy="6827374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42" name="Google Shape;1242;p6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43" name="Google Shape;1243;p62"/>
          <p:cNvSpPr txBox="1">
            <a:spLocks noGrp="1"/>
          </p:cNvSpPr>
          <p:nvPr>
            <p:ph type="title"/>
          </p:nvPr>
        </p:nvSpPr>
        <p:spPr>
          <a:xfrm>
            <a:off x="457200" y="676656"/>
            <a:ext cx="4563482" cy="30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Gill Sans"/>
              <a:buNone/>
            </a:pPr>
            <a:r>
              <a:rPr lang="pt-BR" sz="4200"/>
              <a:t>PROCURAÇÃO ADMINISTRATIVA</a:t>
            </a:r>
            <a:endParaRPr/>
          </a:p>
        </p:txBody>
      </p:sp>
      <p:pic>
        <p:nvPicPr>
          <p:cNvPr id="1244" name="Google Shape;1244;p62" descr="Tabela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937829" y="695875"/>
            <a:ext cx="3810985" cy="5701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50" name="Google Shape;1250;p6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51" name="Google Shape;1251;p63"/>
          <p:cNvSpPr/>
          <p:nvPr/>
        </p:nvSpPr>
        <p:spPr>
          <a:xfrm>
            <a:off x="5291818" y="16444"/>
            <a:ext cx="6893328" cy="6846993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52" name="Google Shape;1252;p6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53" name="Google Shape;1253;p63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4640729" cy="40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pt-BR" sz="2800"/>
              <a:t>RG E CPF DO REQUERENTE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sz="28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pt-BR" sz="2800"/>
              <a:t>RG E CPF DO PROCURÃDOR</a:t>
            </a:r>
            <a:endParaRPr/>
          </a:p>
        </p:txBody>
      </p:sp>
      <p:pic>
        <p:nvPicPr>
          <p:cNvPr id="1254" name="Google Shape;1254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388" y="1490283"/>
            <a:ext cx="4659872" cy="4007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60" name="Google Shape;1260;p6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61" name="Google Shape;1261;p64"/>
          <p:cNvSpPr/>
          <p:nvPr/>
        </p:nvSpPr>
        <p:spPr>
          <a:xfrm>
            <a:off x="5291818" y="16444"/>
            <a:ext cx="6893328" cy="6846993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62" name="Google Shape;1262;p6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63" name="Google Shape;1263;p64"/>
          <p:cNvSpPr txBox="1">
            <a:spLocks noGrp="1"/>
          </p:cNvSpPr>
          <p:nvPr>
            <p:ph type="title"/>
          </p:nvPr>
        </p:nvSpPr>
        <p:spPr>
          <a:xfrm>
            <a:off x="457200" y="758952"/>
            <a:ext cx="4640729" cy="327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COMPROVANTE DE RESIDÊNCIA</a:t>
            </a:r>
            <a:endParaRPr/>
          </a:p>
        </p:txBody>
      </p:sp>
      <p:pic>
        <p:nvPicPr>
          <p:cNvPr id="1264" name="Google Shape;1264;p64" descr="Comprovante de residência - Quais documentos são aceitos?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6016" y="1117600"/>
            <a:ext cx="5504845" cy="4223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6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70" name="Google Shape;1270;p6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271" name="Google Shape;1271;p65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272" name="Google Shape;1272;p65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73" name="Google Shape;1273;p65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74" name="Google Shape;1274;p65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75" name="Google Shape;1275;p65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76" name="Google Shape;1276;p65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277" name="Google Shape;1277;p6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78" name="Google Shape;1278;p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79" name="Google Shape;1279;p6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80" name="Google Shape;1280;p65"/>
          <p:cNvSpPr/>
          <p:nvPr/>
        </p:nvSpPr>
        <p:spPr>
          <a:xfrm>
            <a:off x="5301129" y="0"/>
            <a:ext cx="6905281" cy="6858000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chemeClr val="accent4">
              <a:alpha val="2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81" name="Google Shape;1281;p6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82" name="Google Shape;1282;p65"/>
          <p:cNvSpPr txBox="1">
            <a:spLocks noGrp="1"/>
          </p:cNvSpPr>
          <p:nvPr>
            <p:ph type="title"/>
          </p:nvPr>
        </p:nvSpPr>
        <p:spPr>
          <a:xfrm>
            <a:off x="457199" y="1567542"/>
            <a:ext cx="4597559" cy="2172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Gill Sans"/>
              <a:buNone/>
            </a:pPr>
            <a:r>
              <a:rPr lang="pt-BR" sz="5400"/>
              <a:t>CADASTRO ÚNICO ATUALIZADO</a:t>
            </a:r>
            <a:endParaRPr/>
          </a:p>
        </p:txBody>
      </p:sp>
      <p:pic>
        <p:nvPicPr>
          <p:cNvPr id="1283" name="Google Shape;1283;p65" descr="Texto, Carta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501852" y="519204"/>
            <a:ext cx="4187245" cy="5357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6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89" name="Google Shape;1289;p6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90" name="Google Shape;1290;p66"/>
          <p:cNvSpPr/>
          <p:nvPr/>
        </p:nvSpPr>
        <p:spPr>
          <a:xfrm>
            <a:off x="5291818" y="16444"/>
            <a:ext cx="6893328" cy="6846993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91" name="Google Shape;1291;p66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92" name="Google Shape;1292;p66"/>
          <p:cNvSpPr txBox="1">
            <a:spLocks noGrp="1"/>
          </p:cNvSpPr>
          <p:nvPr>
            <p:ph type="title"/>
          </p:nvPr>
        </p:nvSpPr>
        <p:spPr>
          <a:xfrm>
            <a:off x="457200" y="758952"/>
            <a:ext cx="4640729" cy="345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TERMO DE REPRESENTAÇÃO</a:t>
            </a:r>
            <a:endParaRPr/>
          </a:p>
        </p:txBody>
      </p:sp>
      <p:sp>
        <p:nvSpPr>
          <p:cNvPr id="1293" name="Google Shape;1293;p66"/>
          <p:cNvSpPr txBox="1">
            <a:spLocks noGrp="1"/>
          </p:cNvSpPr>
          <p:nvPr>
            <p:ph type="body" idx="1"/>
          </p:nvPr>
        </p:nvSpPr>
        <p:spPr>
          <a:xfrm>
            <a:off x="457200" y="5834743"/>
            <a:ext cx="4640729" cy="3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11112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</p:txBody>
      </p:sp>
      <p:pic>
        <p:nvPicPr>
          <p:cNvPr id="1294" name="Google Shape;1294;p66" descr="Texto, Carta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5314" y="638630"/>
            <a:ext cx="4405673" cy="5363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6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00" name="Google Shape;1300;p6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301" name="Google Shape;1301;p67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302" name="Google Shape;1302;p67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03" name="Google Shape;1303;p67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04" name="Google Shape;1304;p67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05" name="Google Shape;1305;p67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06" name="Google Shape;1306;p67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307" name="Google Shape;1307;p67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08" name="Google Shape;1308;p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09" name="Google Shape;1309;p67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10" name="Google Shape;1310;p67"/>
          <p:cNvSpPr/>
          <p:nvPr/>
        </p:nvSpPr>
        <p:spPr>
          <a:xfrm>
            <a:off x="5292379" y="16681"/>
            <a:ext cx="6905281" cy="6827374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11" name="Google Shape;1311;p67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12" name="Google Shape;1312;p67"/>
          <p:cNvSpPr txBox="1">
            <a:spLocks noGrp="1"/>
          </p:cNvSpPr>
          <p:nvPr>
            <p:ph type="title"/>
          </p:nvPr>
        </p:nvSpPr>
        <p:spPr>
          <a:xfrm>
            <a:off x="457199" y="1117600"/>
            <a:ext cx="5092922" cy="3578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Gill Sans"/>
              <a:buNone/>
            </a:pPr>
            <a:r>
              <a:rPr lang="pt-BR" sz="5400"/>
              <a:t>REQUERIMENTO DE BENEFÍCIO DE PRESTAÇÃO CONTINUADA</a:t>
            </a:r>
            <a:endParaRPr/>
          </a:p>
        </p:txBody>
      </p:sp>
      <p:pic>
        <p:nvPicPr>
          <p:cNvPr id="1313" name="Google Shape;1313;p67" descr="Tabela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397544" y="519204"/>
            <a:ext cx="4183370" cy="5362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6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19" name="Google Shape;1319;p6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320" name="Google Shape;1320;p68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321" name="Google Shape;1321;p68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22" name="Google Shape;1322;p68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23" name="Google Shape;1323;p68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24" name="Google Shape;1324;p68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25" name="Google Shape;1325;p68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326" name="Google Shape;1326;p6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27" name="Google Shape;1327;p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28" name="Google Shape;1328;p6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29" name="Google Shape;1329;p68"/>
          <p:cNvSpPr/>
          <p:nvPr/>
        </p:nvSpPr>
        <p:spPr>
          <a:xfrm>
            <a:off x="5292379" y="16681"/>
            <a:ext cx="6905281" cy="6827374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30" name="Google Shape;1330;p6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31" name="Google Shape;1331;p68"/>
          <p:cNvSpPr txBox="1">
            <a:spLocks noGrp="1"/>
          </p:cNvSpPr>
          <p:nvPr>
            <p:ph type="title"/>
          </p:nvPr>
        </p:nvSpPr>
        <p:spPr>
          <a:xfrm>
            <a:off x="457200" y="1700213"/>
            <a:ext cx="4563482" cy="299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ill Sans"/>
              <a:buNone/>
            </a:pPr>
            <a:r>
              <a:rPr lang="pt-BR" sz="4800"/>
              <a:t>DECLARAÇÃO DE RENDA DO GRUPO FAMILIAR </a:t>
            </a:r>
            <a:endParaRPr sz="5400"/>
          </a:p>
        </p:txBody>
      </p:sp>
      <p:pic>
        <p:nvPicPr>
          <p:cNvPr id="1332" name="Google Shape;1332;p68" descr="Tabela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255657" y="777007"/>
            <a:ext cx="4611237" cy="5086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38" name="Google Shape;1338;p6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339" name="Google Shape;1339;p69"/>
          <p:cNvGrpSpPr/>
          <p:nvPr/>
        </p:nvGrpSpPr>
        <p:grpSpPr>
          <a:xfrm>
            <a:off x="6744625" y="685620"/>
            <a:ext cx="5737825" cy="6317181"/>
            <a:chOff x="6744625" y="685620"/>
            <a:chExt cx="5737825" cy="6317181"/>
          </a:xfrm>
        </p:grpSpPr>
        <p:sp>
          <p:nvSpPr>
            <p:cNvPr id="1340" name="Google Shape;1340;p69"/>
            <p:cNvSpPr/>
            <p:nvPr/>
          </p:nvSpPr>
          <p:spPr>
            <a:xfrm>
              <a:off x="9737132" y="6155147"/>
              <a:ext cx="227139" cy="22713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41" name="Google Shape;1341;p69"/>
            <p:cNvSpPr/>
            <p:nvPr/>
          </p:nvSpPr>
          <p:spPr>
            <a:xfrm>
              <a:off x="6744625" y="967196"/>
              <a:ext cx="2116766" cy="211676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42" name="Google Shape;1342;p69"/>
            <p:cNvSpPr/>
            <p:nvPr/>
          </p:nvSpPr>
          <p:spPr>
            <a:xfrm rot="-2700000">
              <a:off x="9618226" y="3599573"/>
              <a:ext cx="2057060" cy="3135067"/>
            </a:xfrm>
            <a:custGeom>
              <a:avLst/>
              <a:gdLst/>
              <a:ahLst/>
              <a:cxnLst/>
              <a:rect l="l" t="t" r="r" b="b"/>
              <a:pathLst>
                <a:path w="3413378" h="6532054" extrusionOk="0">
                  <a:moveTo>
                    <a:pt x="3413379" y="3266028"/>
                  </a:moveTo>
                  <a:cubicBezTo>
                    <a:pt x="3413379" y="5069777"/>
                    <a:pt x="1706689" y="6532055"/>
                    <a:pt x="1706689" y="6532055"/>
                  </a:cubicBezTo>
                  <a:cubicBezTo>
                    <a:pt x="1706689" y="6532055"/>
                    <a:pt x="0" y="5069777"/>
                    <a:pt x="0" y="3266028"/>
                  </a:cubicBezTo>
                  <a:cubicBezTo>
                    <a:pt x="0" y="1462278"/>
                    <a:pt x="1706689" y="0"/>
                    <a:pt x="1706689" y="0"/>
                  </a:cubicBezTo>
                  <a:cubicBezTo>
                    <a:pt x="1706689" y="0"/>
                    <a:pt x="3413379" y="1462278"/>
                    <a:pt x="3413379" y="3266028"/>
                  </a:cubicBez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43" name="Google Shape;1343;p69"/>
            <p:cNvSpPr/>
            <p:nvPr/>
          </p:nvSpPr>
          <p:spPr>
            <a:xfrm>
              <a:off x="8636262" y="685620"/>
              <a:ext cx="265579" cy="265579"/>
            </a:xfrm>
            <a:prstGeom prst="ellipse">
              <a:avLst/>
            </a:pr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44" name="Google Shape;1344;p69"/>
            <p:cNvSpPr/>
            <p:nvPr/>
          </p:nvSpPr>
          <p:spPr>
            <a:xfrm>
              <a:off x="11660221" y="1219177"/>
              <a:ext cx="528731" cy="1057462"/>
            </a:xfrm>
            <a:custGeom>
              <a:avLst/>
              <a:gdLst/>
              <a:ahLst/>
              <a:cxnLst/>
              <a:rect l="l" t="t" r="r" b="b"/>
              <a:pathLst>
                <a:path w="528731" h="1057462" extrusionOk="0">
                  <a:moveTo>
                    <a:pt x="528731" y="0"/>
                  </a:moveTo>
                  <a:lnTo>
                    <a:pt x="528731" y="1057462"/>
                  </a:lnTo>
                  <a:cubicBezTo>
                    <a:pt x="236721" y="1057462"/>
                    <a:pt x="0" y="820741"/>
                    <a:pt x="0" y="528731"/>
                  </a:cubicBezTo>
                  <a:cubicBezTo>
                    <a:pt x="0" y="236721"/>
                    <a:pt x="236721" y="0"/>
                    <a:pt x="528731" y="0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345" name="Google Shape;1345;p69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46" name="Google Shape;1346;p69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58955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Gill Sans"/>
              <a:buNone/>
            </a:pPr>
            <a:br>
              <a:rPr lang="pt-BR" sz="2100"/>
            </a:br>
            <a:br>
              <a:rPr lang="pt-BR" sz="2100"/>
            </a:br>
            <a:br>
              <a:rPr lang="pt-BR" sz="2100"/>
            </a:br>
            <a:endParaRPr sz="2100"/>
          </a:p>
        </p:txBody>
      </p:sp>
      <p:sp>
        <p:nvSpPr>
          <p:cNvPr id="1347" name="Google Shape;1347;p69"/>
          <p:cNvSpPr txBox="1">
            <a:spLocks noGrp="1"/>
          </p:cNvSpPr>
          <p:nvPr>
            <p:ph type="body" idx="1"/>
          </p:nvPr>
        </p:nvSpPr>
        <p:spPr>
          <a:xfrm>
            <a:off x="457200" y="2800349"/>
            <a:ext cx="5895581" cy="167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Char char="•"/>
            </a:pPr>
            <a:r>
              <a:rPr lang="pt-BR" sz="5400"/>
              <a:t>COMPROVANTES DE DESPESAS</a:t>
            </a:r>
            <a:endParaRPr/>
          </a:p>
        </p:txBody>
      </p:sp>
      <p:pic>
        <p:nvPicPr>
          <p:cNvPr id="1348" name="Google Shape;1348;p69" descr="Dedo de Prosa: Como guardar comprovantes de pagamento — Rádio Senado"/>
          <p:cNvPicPr preferRelativeResize="0"/>
          <p:nvPr/>
        </p:nvPicPr>
        <p:blipFill rotWithShape="1">
          <a:blip r:embed="rId4">
            <a:alphaModFix/>
          </a:blip>
          <a:srcRect l="27329" r="6171" b="2"/>
          <a:stretch/>
        </p:blipFill>
        <p:spPr>
          <a:xfrm>
            <a:off x="7048316" y="1135173"/>
            <a:ext cx="4748792" cy="4748792"/>
          </a:xfrm>
          <a:custGeom>
            <a:avLst/>
            <a:gdLst/>
            <a:ahLst/>
            <a:cxnLst/>
            <a:rect l="l" t="t" r="r" b="b"/>
            <a:pathLst>
              <a:path w="3129592" h="3129592" extrusionOk="0">
                <a:moveTo>
                  <a:pt x="1564796" y="0"/>
                </a:moveTo>
                <a:cubicBezTo>
                  <a:pt x="2429009" y="0"/>
                  <a:pt x="3129592" y="700583"/>
                  <a:pt x="3129592" y="1564796"/>
                </a:cubicBezTo>
                <a:cubicBezTo>
                  <a:pt x="3129592" y="2429009"/>
                  <a:pt x="2429009" y="3129592"/>
                  <a:pt x="1564796" y="3129592"/>
                </a:cubicBezTo>
                <a:cubicBezTo>
                  <a:pt x="700583" y="3129592"/>
                  <a:pt x="0" y="2429009"/>
                  <a:pt x="0" y="1564796"/>
                </a:cubicBezTo>
                <a:cubicBezTo>
                  <a:pt x="0" y="700583"/>
                  <a:pt x="700583" y="0"/>
                  <a:pt x="1564796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7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54" name="Google Shape;1354;p7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355" name="Google Shape;1355;p70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356" name="Google Shape;1356;p70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57" name="Google Shape;1357;p70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58" name="Google Shape;1358;p70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59" name="Google Shape;1359;p70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60" name="Google Shape;1360;p70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361" name="Google Shape;1361;p7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62" name="Google Shape;1362;p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63" name="Google Shape;1363;p7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64" name="Google Shape;1364;p70"/>
          <p:cNvSpPr/>
          <p:nvPr/>
        </p:nvSpPr>
        <p:spPr>
          <a:xfrm>
            <a:off x="5292379" y="16681"/>
            <a:ext cx="6905281" cy="6827374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65" name="Google Shape;1365;p7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66" name="Google Shape;1366;p70"/>
          <p:cNvSpPr txBox="1">
            <a:spLocks noGrp="1"/>
          </p:cNvSpPr>
          <p:nvPr>
            <p:ph type="title"/>
          </p:nvPr>
        </p:nvSpPr>
        <p:spPr>
          <a:xfrm>
            <a:off x="457200" y="676656"/>
            <a:ext cx="4563482" cy="30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Gill Sans"/>
              <a:buNone/>
            </a:pPr>
            <a:r>
              <a:rPr lang="pt-BR" sz="4600"/>
              <a:t>LAUDOS E DOCUMENTOS MÉDICOS ATUALIZADOS</a:t>
            </a:r>
            <a:endParaRPr/>
          </a:p>
        </p:txBody>
      </p:sp>
      <p:pic>
        <p:nvPicPr>
          <p:cNvPr id="1367" name="Google Shape;1367;p70" descr="Texto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967800" y="431321"/>
            <a:ext cx="4302987" cy="4610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71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DA ANÁLISE DO BCP/LOAS</a:t>
            </a:r>
            <a:endParaRPr/>
          </a:p>
        </p:txBody>
      </p:sp>
      <p:sp>
        <p:nvSpPr>
          <p:cNvPr id="1373" name="Google Shape;1373;p71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pt-BR"/>
              <a:t>DEPOIS DE PROTOCOLADO COM TODOS OS DOCUMENTOS NECESSÁRIOS E JÁ INDICADOS, É MARCADA PERÍCIA PARA AVALIAÇÃO SOCIAL E MÉDICA.</a:t>
            </a:r>
            <a:endParaRPr/>
          </a:p>
          <a:p>
            <a:pPr marL="228600" lvl="0" indent="-11112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pt-BR"/>
              <a:t>APÓS AS PERÍCIAS CONCLUÍDO OS CRITÉRIOS O BENEFÍCIO É CONCEDIDO.</a:t>
            </a:r>
            <a:endParaRPr/>
          </a:p>
          <a:p>
            <a:pPr marL="228600" lvl="0" indent="-11112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pt-BR"/>
              <a:t>SE FOR INDEFERIDO, VERIFICA-SE O MOTIVO DO INDEFERIMENTO E BUSCA A VIA JUDICIAL SE FOR INDEFERIDO POR NÃO DEMONSTRAÇÃO DE IMPEDIMENTO DE LONGO PRAZO.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7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79" name="Google Shape;1379;p7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380" name="Google Shape;1380;p72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381" name="Google Shape;1381;p72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82" name="Google Shape;1382;p72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83" name="Google Shape;1383;p72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84" name="Google Shape;1384;p72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85" name="Google Shape;1385;p72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386" name="Google Shape;1386;p7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87" name="Google Shape;1387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88" name="Google Shape;1388;p7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89" name="Google Shape;1389;p72"/>
          <p:cNvSpPr/>
          <p:nvPr/>
        </p:nvSpPr>
        <p:spPr>
          <a:xfrm>
            <a:off x="5292379" y="16681"/>
            <a:ext cx="6905281" cy="6827374"/>
          </a:xfrm>
          <a:custGeom>
            <a:avLst/>
            <a:gdLst/>
            <a:ahLst/>
            <a:cxnLst/>
            <a:rect l="l" t="t" r="r" b="b"/>
            <a:pathLst>
              <a:path w="6861545" h="6861545" extrusionOk="0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 cmpd="sng">
            <a:solidFill>
              <a:srgbClr val="F7F7F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90" name="Google Shape;1390;p7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91" name="Google Shape;1391;p72"/>
          <p:cNvSpPr txBox="1">
            <a:spLocks noGrp="1"/>
          </p:cNvSpPr>
          <p:nvPr>
            <p:ph type="title"/>
          </p:nvPr>
        </p:nvSpPr>
        <p:spPr>
          <a:xfrm>
            <a:off x="457200" y="676656"/>
            <a:ext cx="4563482" cy="30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ill Sans"/>
              <a:buNone/>
            </a:pPr>
            <a:r>
              <a:rPr lang="pt-BR" sz="5400"/>
              <a:t>VIA JUDICIAL</a:t>
            </a:r>
            <a:endParaRPr/>
          </a:p>
        </p:txBody>
      </p:sp>
      <p:pic>
        <p:nvPicPr>
          <p:cNvPr id="1392" name="Google Shape;1392;p72" descr="Banc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02448" y="1271159"/>
            <a:ext cx="4610529" cy="4610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98" name="Google Shape;1398;p7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99" name="Google Shape;1399;p7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00" name="Google Shape;1400;p73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111873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DOCUMENTOS NECESSÁRIOS</a:t>
            </a:r>
            <a:endParaRPr/>
          </a:p>
        </p:txBody>
      </p:sp>
      <p:grpSp>
        <p:nvGrpSpPr>
          <p:cNvPr id="1401" name="Google Shape;1401;p73"/>
          <p:cNvGrpSpPr/>
          <p:nvPr/>
        </p:nvGrpSpPr>
        <p:grpSpPr>
          <a:xfrm>
            <a:off x="1195691" y="2180793"/>
            <a:ext cx="9710406" cy="3912463"/>
            <a:chOff x="738491" y="83705"/>
            <a:chExt cx="9710406" cy="3912463"/>
          </a:xfrm>
        </p:grpSpPr>
        <p:sp>
          <p:nvSpPr>
            <p:cNvPr id="1402" name="Google Shape;1402;p73"/>
            <p:cNvSpPr/>
            <p:nvPr/>
          </p:nvSpPr>
          <p:spPr>
            <a:xfrm>
              <a:off x="738491" y="83705"/>
              <a:ext cx="841768" cy="841768"/>
            </a:xfrm>
            <a:prstGeom prst="ellipse">
              <a:avLst/>
            </a:prstGeom>
            <a:solidFill>
              <a:srgbClr val="FC7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73"/>
            <p:cNvSpPr/>
            <p:nvPr/>
          </p:nvSpPr>
          <p:spPr>
            <a:xfrm>
              <a:off x="915263" y="260476"/>
              <a:ext cx="488226" cy="488226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73"/>
            <p:cNvSpPr/>
            <p:nvPr/>
          </p:nvSpPr>
          <p:spPr>
            <a:xfrm>
              <a:off x="1760639" y="83705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73"/>
            <p:cNvSpPr txBox="1"/>
            <p:nvPr/>
          </p:nvSpPr>
          <p:spPr>
            <a:xfrm>
              <a:off x="1760639" y="83705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Gill Sans"/>
                <a:buNone/>
              </a:pPr>
              <a:r>
                <a:rPr lang="pt-BR" sz="16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PETIÇÃO INICIAL</a:t>
              </a:r>
              <a:endParaRPr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06" name="Google Shape;1406;p73"/>
            <p:cNvSpPr/>
            <p:nvPr/>
          </p:nvSpPr>
          <p:spPr>
            <a:xfrm>
              <a:off x="4090536" y="83705"/>
              <a:ext cx="841768" cy="8417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73"/>
            <p:cNvSpPr/>
            <p:nvPr/>
          </p:nvSpPr>
          <p:spPr>
            <a:xfrm>
              <a:off x="4267307" y="260476"/>
              <a:ext cx="488226" cy="488226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73"/>
            <p:cNvSpPr/>
            <p:nvPr/>
          </p:nvSpPr>
          <p:spPr>
            <a:xfrm>
              <a:off x="5112684" y="83705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73"/>
            <p:cNvSpPr txBox="1"/>
            <p:nvPr/>
          </p:nvSpPr>
          <p:spPr>
            <a:xfrm>
              <a:off x="5112684" y="83705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Gill Sans"/>
                <a:buNone/>
              </a:pPr>
              <a:r>
                <a:rPr lang="pt-BR" sz="16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PROCURAÇÃO</a:t>
              </a:r>
              <a:endParaRPr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10" name="Google Shape;1410;p73"/>
            <p:cNvSpPr/>
            <p:nvPr/>
          </p:nvSpPr>
          <p:spPr>
            <a:xfrm>
              <a:off x="7442580" y="83705"/>
              <a:ext cx="841768" cy="841768"/>
            </a:xfrm>
            <a:prstGeom prst="ellipse">
              <a:avLst/>
            </a:prstGeom>
            <a:solidFill>
              <a:srgbClr val="138E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73"/>
            <p:cNvSpPr/>
            <p:nvPr/>
          </p:nvSpPr>
          <p:spPr>
            <a:xfrm>
              <a:off x="7619351" y="260476"/>
              <a:ext cx="488226" cy="488226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73"/>
            <p:cNvSpPr/>
            <p:nvPr/>
          </p:nvSpPr>
          <p:spPr>
            <a:xfrm>
              <a:off x="8464728" y="83705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73"/>
            <p:cNvSpPr txBox="1"/>
            <p:nvPr/>
          </p:nvSpPr>
          <p:spPr>
            <a:xfrm>
              <a:off x="8464728" y="83705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Gill Sans"/>
                <a:buNone/>
              </a:pPr>
              <a:r>
                <a:rPr lang="pt-BR" sz="16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DOCUMENTO DE IDENTIFICAÇÃO E CPF</a:t>
              </a:r>
              <a:endParaRPr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14" name="Google Shape;1414;p73"/>
            <p:cNvSpPr/>
            <p:nvPr/>
          </p:nvSpPr>
          <p:spPr>
            <a:xfrm>
              <a:off x="738491" y="1619053"/>
              <a:ext cx="841768" cy="84176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73"/>
            <p:cNvSpPr/>
            <p:nvPr/>
          </p:nvSpPr>
          <p:spPr>
            <a:xfrm>
              <a:off x="915263" y="1795824"/>
              <a:ext cx="488226" cy="488226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73"/>
            <p:cNvSpPr/>
            <p:nvPr/>
          </p:nvSpPr>
          <p:spPr>
            <a:xfrm>
              <a:off x="1760639" y="1619053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73"/>
            <p:cNvSpPr txBox="1"/>
            <p:nvPr/>
          </p:nvSpPr>
          <p:spPr>
            <a:xfrm>
              <a:off x="1760639" y="1619053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Gill Sans"/>
                <a:buNone/>
              </a:pPr>
              <a:r>
                <a:rPr lang="pt-BR" sz="16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COMPROVANTE DE RESIDÊNCIA</a:t>
              </a:r>
              <a:endParaRPr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18" name="Google Shape;1418;p73"/>
            <p:cNvSpPr/>
            <p:nvPr/>
          </p:nvSpPr>
          <p:spPr>
            <a:xfrm>
              <a:off x="4090536" y="1619053"/>
              <a:ext cx="841768" cy="841768"/>
            </a:xfrm>
            <a:prstGeom prst="ellipse">
              <a:avLst/>
            </a:prstGeom>
            <a:solidFill>
              <a:srgbClr val="D39B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73"/>
            <p:cNvSpPr/>
            <p:nvPr/>
          </p:nvSpPr>
          <p:spPr>
            <a:xfrm>
              <a:off x="4267307" y="1795824"/>
              <a:ext cx="488226" cy="488226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73"/>
            <p:cNvSpPr/>
            <p:nvPr/>
          </p:nvSpPr>
          <p:spPr>
            <a:xfrm>
              <a:off x="5112684" y="1619053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73"/>
            <p:cNvSpPr txBox="1"/>
            <p:nvPr/>
          </p:nvSpPr>
          <p:spPr>
            <a:xfrm>
              <a:off x="5112684" y="1619053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Gill Sans"/>
                <a:buNone/>
              </a:pPr>
              <a:r>
                <a:rPr lang="pt-BR" sz="16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CARTA DE INDEFERIMENTO</a:t>
              </a:r>
              <a:endParaRPr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22" name="Google Shape;1422;p73"/>
            <p:cNvSpPr/>
            <p:nvPr/>
          </p:nvSpPr>
          <p:spPr>
            <a:xfrm>
              <a:off x="7442580" y="1619053"/>
              <a:ext cx="841768" cy="841768"/>
            </a:xfrm>
            <a:prstGeom prst="ellipse">
              <a:avLst/>
            </a:prstGeom>
            <a:solidFill>
              <a:srgbClr val="FC7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73"/>
            <p:cNvSpPr/>
            <p:nvPr/>
          </p:nvSpPr>
          <p:spPr>
            <a:xfrm>
              <a:off x="7619351" y="1795824"/>
              <a:ext cx="488226" cy="488226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73"/>
            <p:cNvSpPr/>
            <p:nvPr/>
          </p:nvSpPr>
          <p:spPr>
            <a:xfrm>
              <a:off x="8464728" y="1619053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73"/>
            <p:cNvSpPr txBox="1"/>
            <p:nvPr/>
          </p:nvSpPr>
          <p:spPr>
            <a:xfrm>
              <a:off x="8464728" y="1619053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Gill Sans"/>
                <a:buNone/>
              </a:pPr>
              <a:r>
                <a:rPr lang="pt-BR" sz="16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CÓPIA DO PROCESSO ADMINISTRATIVO</a:t>
              </a:r>
              <a:endParaRPr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26" name="Google Shape;1426;p73"/>
            <p:cNvSpPr/>
            <p:nvPr/>
          </p:nvSpPr>
          <p:spPr>
            <a:xfrm>
              <a:off x="738491" y="3154400"/>
              <a:ext cx="841768" cy="8417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73"/>
            <p:cNvSpPr/>
            <p:nvPr/>
          </p:nvSpPr>
          <p:spPr>
            <a:xfrm>
              <a:off x="915263" y="3331172"/>
              <a:ext cx="488226" cy="488226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73"/>
            <p:cNvSpPr/>
            <p:nvPr/>
          </p:nvSpPr>
          <p:spPr>
            <a:xfrm>
              <a:off x="1760639" y="3154400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73"/>
            <p:cNvSpPr txBox="1"/>
            <p:nvPr/>
          </p:nvSpPr>
          <p:spPr>
            <a:xfrm>
              <a:off x="1760639" y="3154400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Gill Sans"/>
                <a:buNone/>
              </a:pPr>
              <a:r>
                <a:rPr lang="pt-BR" sz="16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DOCUMENTOS MÉDICOS</a:t>
              </a:r>
              <a:endParaRPr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30" name="Google Shape;1430;p73"/>
            <p:cNvSpPr/>
            <p:nvPr/>
          </p:nvSpPr>
          <p:spPr>
            <a:xfrm>
              <a:off x="4090536" y="3154400"/>
              <a:ext cx="841768" cy="841768"/>
            </a:xfrm>
            <a:prstGeom prst="ellipse">
              <a:avLst/>
            </a:prstGeom>
            <a:solidFill>
              <a:srgbClr val="138E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73"/>
            <p:cNvSpPr/>
            <p:nvPr/>
          </p:nvSpPr>
          <p:spPr>
            <a:xfrm>
              <a:off x="4267307" y="3331172"/>
              <a:ext cx="488226" cy="488226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73"/>
            <p:cNvSpPr/>
            <p:nvPr/>
          </p:nvSpPr>
          <p:spPr>
            <a:xfrm>
              <a:off x="5112684" y="3154400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73"/>
            <p:cNvSpPr txBox="1"/>
            <p:nvPr/>
          </p:nvSpPr>
          <p:spPr>
            <a:xfrm>
              <a:off x="5112684" y="3154400"/>
              <a:ext cx="1984169" cy="841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Gill Sans"/>
                <a:buNone/>
              </a:pPr>
              <a:r>
                <a:rPr lang="pt-BR" sz="16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COMPROVANTE DE DESPESAS ESSENCIAIS</a:t>
              </a:r>
              <a:endParaRPr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7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39" name="Google Shape;1439;p7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440" name="Google Shape;1440;p74"/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441" name="Google Shape;1441;p74"/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42" name="Google Shape;1442;p74"/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/>
              <a:ahLst/>
              <a:cxnLst/>
              <a:rect l="l" t="t" r="r" b="b"/>
              <a:pathLst>
                <a:path w="2955657" h="679194" extrusionOk="0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43" name="Google Shape;1443;p74"/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/>
              <a:ahLst/>
              <a:cxnLst/>
              <a:rect l="l" t="t" r="r" b="b"/>
              <a:pathLst>
                <a:path w="3266317" h="2736586" extrusionOk="0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44" name="Google Shape;1444;p74"/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/>
              <a:ahLst/>
              <a:cxnLst/>
              <a:rect l="l" t="t" r="r" b="b"/>
              <a:pathLst>
                <a:path w="477612" h="1433600" extrusionOk="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solidFill>
              <a:srgbClr val="4AE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45" name="Google Shape;1445;p74"/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446" name="Google Shape;1446;p7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47" name="Google Shape;1447;p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48" name="Google Shape;1448;p74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15997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599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49" name="Google Shape;1449;p7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rotWithShape="1">
            <a:blip r:embed="rId3">
              <a:alphaModFix amt="6000"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50" name="Google Shape;1450;p74" descr="Interface gráfica do usuário, Texto, Aplicativo, Email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b="1810"/>
          <a:stretch/>
        </p:blipFill>
        <p:spPr>
          <a:xfrm>
            <a:off x="457201" y="1266223"/>
            <a:ext cx="11234056" cy="4989397"/>
          </a:xfrm>
          <a:prstGeom prst="rect">
            <a:avLst/>
          </a:prstGeom>
          <a:noFill/>
          <a:ln>
            <a:noFill/>
          </a:ln>
        </p:spPr>
      </p:pic>
      <p:sp>
        <p:nvSpPr>
          <p:cNvPr id="1451" name="Google Shape;1451;p74"/>
          <p:cNvSpPr/>
          <p:nvPr/>
        </p:nvSpPr>
        <p:spPr>
          <a:xfrm>
            <a:off x="2128838" y="519204"/>
            <a:ext cx="7143750" cy="6346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58A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TAREFA SOLICITAR RESSARCIMENTO DE DESPESAS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57" name="Google Shape;1457;p75" descr="Uma imagem contendo no interior, mesa, computador, homem&#10;&#10;Descrição gerada automaticamente"/>
          <p:cNvPicPr preferRelativeResize="0"/>
          <p:nvPr/>
        </p:nvPicPr>
        <p:blipFill rotWithShape="1">
          <a:blip r:embed="rId3">
            <a:alphaModFix amt="60000"/>
          </a:blip>
          <a:srcRect t="23908" r="-1" b="19826"/>
          <a:stretch/>
        </p:blipFill>
        <p:spPr>
          <a:xfrm>
            <a:off x="20" y="10"/>
            <a:ext cx="12188932" cy="68579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8" name="Google Shape;1458;p75"/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459" name="Google Shape;1459;p75"/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60" name="Google Shape;1460;p75"/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61" name="Google Shape;1461;p75"/>
            <p:cNvSpPr/>
            <p:nvPr/>
          </p:nvSpPr>
          <p:spPr>
            <a:xfrm rot="10800000" flipH="1">
              <a:off x="11151383" y="4336822"/>
              <a:ext cx="1040617" cy="1263878"/>
            </a:xfrm>
            <a:custGeom>
              <a:avLst/>
              <a:gdLst/>
              <a:ahLst/>
              <a:cxnLst/>
              <a:rect l="l" t="t" r="r" b="b"/>
              <a:pathLst>
                <a:path w="1119832" h="1360088" extrusionOk="0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62" name="Google Shape;1462;p75"/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/>
              <a:ahLst/>
              <a:cxnLst/>
              <a:rect l="l" t="t" r="r" b="b"/>
              <a:pathLst>
                <a:path w="612019" h="1733435" extrusionOk="0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rgbClr val="66E8CC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63" name="Google Shape;1463;p75"/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464" name="Google Shape;1464;p75"/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/>
              <a:ahLst/>
              <a:cxnLst/>
              <a:rect l="l" t="t" r="r" b="b"/>
              <a:pathLst>
                <a:path w="6861545" h="6861545" extrusionOk="0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rgbClr val="168E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76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LEGISLAÇÃO</a:t>
            </a:r>
            <a:endParaRPr/>
          </a:p>
        </p:txBody>
      </p:sp>
      <p:sp>
        <p:nvSpPr>
          <p:cNvPr id="1470" name="Google Shape;1470;p76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</p:txBody>
      </p:sp>
      <p:graphicFrame>
        <p:nvGraphicFramePr>
          <p:cNvPr id="1471" name="Google Shape;1471;p76"/>
          <p:cNvGraphicFramePr/>
          <p:nvPr/>
        </p:nvGraphicFramePr>
        <p:xfrm>
          <a:off x="457201" y="209671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{F7D180E0-71B7-491A-BB13-6F098B0A7C01}</a:tableStyleId>
              </a:tblPr>
              <a:tblGrid>
                <a:gridCol w="256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0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/>
                        <a:t>PORTARIAS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02/2015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03/2018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374/2020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22/2022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988/2022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14/2021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28/2022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DECRETOS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6214/2007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6135/2007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6564/2008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7616/2011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7617/2011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8805/2016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9462/2018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LEIS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8.742/1993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9.720/1998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10.741/2003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12.435/2011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12.470/2011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13.146/2015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13.846/2019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13.982/2020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14.176/2021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14.441/2022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77"/>
          <p:cNvSpPr txBox="1"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pt-BR"/>
              <a:t>BIBLIOGRAFIA</a:t>
            </a:r>
            <a:endParaRPr/>
          </a:p>
        </p:txBody>
      </p:sp>
      <p:sp>
        <p:nvSpPr>
          <p:cNvPr id="1477" name="Google Shape;1477;p77"/>
          <p:cNvSpPr txBox="1"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Araujo, Maura Feliciano de . Manual do planejamento previdenciário: e a concessão do melhor benefício-1ed. São Paulo: Lujur Editora, 2021.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pt-BR"/>
              <a:t>Azevedo, Eleuza. Tira dúvida: benefício de prestação continuada -1ed. São Paulo.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icVTI">
  <a:themeElements>
    <a:clrScheme name="Tropic">
      <a:dk1>
        <a:srgbClr val="000000"/>
      </a:dk1>
      <a:lt1>
        <a:srgbClr val="FFFFFF"/>
      </a:lt1>
      <a:dk2>
        <a:srgbClr val="09392F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68E74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opicVTI">
  <a:themeElements>
    <a:clrScheme name="Tropic">
      <a:dk1>
        <a:srgbClr val="000000"/>
      </a:dk1>
      <a:lt1>
        <a:srgbClr val="FFFFFF"/>
      </a:lt1>
      <a:dk2>
        <a:srgbClr val="09392F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68E74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2966</Words>
  <Application>Microsoft Office PowerPoint</Application>
  <PresentationFormat>Widescreen</PresentationFormat>
  <Paragraphs>422</Paragraphs>
  <Slides>77</Slides>
  <Notes>77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77</vt:i4>
      </vt:variant>
    </vt:vector>
  </HeadingPairs>
  <TitlesOfParts>
    <vt:vector size="84" baseType="lpstr">
      <vt:lpstr>Gill Sans</vt:lpstr>
      <vt:lpstr>Times New Roman</vt:lpstr>
      <vt:lpstr>Arial</vt:lpstr>
      <vt:lpstr>Calibri</vt:lpstr>
      <vt:lpstr>Noto Sans Symbols</vt:lpstr>
      <vt:lpstr>TropicVTI</vt:lpstr>
      <vt:lpstr>TropicVTI</vt:lpstr>
      <vt:lpstr>Apresentação do PowerPoint</vt:lpstr>
      <vt:lpstr>MARCOS AURÉLIO ARAUJO DE OLIVEIRA</vt:lpstr>
      <vt:lpstr>SEGURIDADE SOCIAL</vt:lpstr>
      <vt:lpstr>BPC/LOAS </vt:lpstr>
      <vt:lpstr>QUEM PODE TER ACESSO?</vt:lpstr>
      <vt:lpstr>RENDA PER CAPITA</vt:lpstr>
      <vt:lpstr>DEFICIÊNCIA</vt:lpstr>
      <vt:lpstr>BPC/LOAS IDOSO</vt:lpstr>
      <vt:lpstr>COMO PROVAR OS REQUISITOS</vt:lpstr>
      <vt:lpstr>CADASTRO ÚNICO</vt:lpstr>
      <vt:lpstr>Apresentação do PowerPoint</vt:lpstr>
      <vt:lpstr>CRITÉRIO RENDA</vt:lpstr>
      <vt:lpstr>RENDA COMPUTADA</vt:lpstr>
      <vt:lpstr>RENDA NÃO COMPUTADA</vt:lpstr>
      <vt:lpstr>COMPROMETIMENTO DE RENDA</vt:lpstr>
      <vt:lpstr>ATUALIZAÇÃO DO COMPROMETIMENTO DE RENDA</vt:lpstr>
      <vt:lpstr>APLICAÇÃO DO COMPROMETIMENTO DE RENDA </vt:lpstr>
      <vt:lpstr>PODE TER MAIS DE UM BPC NO MESMO GRUPO FAMILIAR?</vt:lpstr>
      <vt:lpstr>GRUPO FAMILIAR</vt:lpstr>
      <vt:lpstr>QUEM FAZ PARTE DO GRUPO FAMILIAR?</vt:lpstr>
      <vt:lpstr>QUEM NÃO FAZ PARTE DO GRUPO FAMILIAR?</vt:lpstr>
      <vt:lpstr>DEFICIÊNCIA</vt:lpstr>
      <vt:lpstr>BPC/LOAS DEFICIENTE</vt:lpstr>
      <vt:lpstr>Verificação da Deficiência – BPC</vt:lpstr>
      <vt:lpstr>Verificação da Deficiência PCD</vt:lpstr>
      <vt:lpstr>IMPEDIMENTO DE LONGO PRAZO</vt:lpstr>
      <vt:lpstr>CARACTERIZAÇÃO DA DEFICIÊNCIA NO INSS</vt:lpstr>
      <vt:lpstr>DIAGRAMA </vt:lpstr>
      <vt:lpstr>PADRÃO MÉDIO </vt:lpstr>
      <vt:lpstr>AVALIÇÃO SOCIAL PADRÃO MÉDIO</vt:lpstr>
      <vt:lpstr>RESSARCIMENTO DE DESPESAS COM PERÍCIA</vt:lpstr>
      <vt:lpstr>BARREIRAS </vt:lpstr>
      <vt:lpstr>QUALIFICAÇÃO DOS DOMÍNIOS</vt:lpstr>
      <vt:lpstr>TABELA CONCLUSIVA</vt:lpstr>
      <vt:lpstr>PERÍCIA</vt:lpstr>
      <vt:lpstr>CARACTERIZAÇÃO DA DEFICIÊNCIA NA JUSTIÇA</vt:lpstr>
      <vt:lpstr>CARACTERÍSTICAS BPC/LOAS</vt:lpstr>
      <vt:lpstr>REVISÃO ADMINISTRATIVA</vt:lpstr>
      <vt:lpstr>REVISÃO DOS REQUISITOS LEGAIS </vt:lpstr>
      <vt:lpstr>REAVALIÇÃO DA DEFICIÊNCIA</vt:lpstr>
      <vt:lpstr>SUSPENSÃO MOTIVO 048</vt:lpstr>
      <vt:lpstr>CESSADO MOTIVO 06</vt:lpstr>
      <vt:lpstr>MOB – MONITORAMENTO OPERACIONAL DE BENEFÍCIOS</vt:lpstr>
      <vt:lpstr>IRREGULARIDADES   O PROGRAMA DE MONITORAMENTO ÓBSERVARÁ ESSAS SITUAÇÕES, E ABRIRÁ O PROCESSO DE INSTAURAÇÃO </vt:lpstr>
      <vt:lpstr>NOTIFICAÇÃO</vt:lpstr>
      <vt:lpstr>DEFESA MOB </vt:lpstr>
      <vt:lpstr>SUSPENSÃO</vt:lpstr>
      <vt:lpstr>ANÁLISE</vt:lpstr>
      <vt:lpstr>CESSAÇÃO</vt:lpstr>
      <vt:lpstr>RESTABELECIMENTO DO BENEFÍCIO</vt:lpstr>
      <vt:lpstr>RESSARCIMENTO AO INSS</vt:lpstr>
      <vt:lpstr>PAP - MOB</vt:lpstr>
      <vt:lpstr>Apresentação do PowerPoint</vt:lpstr>
      <vt:lpstr>Apresentação do PowerPoint</vt:lpstr>
      <vt:lpstr>Apresentação do PowerPoint</vt:lpstr>
      <vt:lpstr>Apresentação do PowerPoint</vt:lpstr>
      <vt:lpstr>CASE</vt:lpstr>
      <vt:lpstr>PLANEJAMENTO BPC / LOAS</vt:lpstr>
      <vt:lpstr>FICHA DE ATENDIMENTO</vt:lpstr>
      <vt:lpstr>DICAS PRÁTICAS</vt:lpstr>
      <vt:lpstr>PEDIDO ADMINISTRATIVO</vt:lpstr>
      <vt:lpstr>PROCURAÇÃO ADMINISTRATIVA</vt:lpstr>
      <vt:lpstr>Apresentação do PowerPoint</vt:lpstr>
      <vt:lpstr>COMPROVANTE DE RESIDÊNCIA</vt:lpstr>
      <vt:lpstr>CADASTRO ÚNICO ATUALIZADO</vt:lpstr>
      <vt:lpstr>TERMO DE REPRESENTAÇÃO</vt:lpstr>
      <vt:lpstr>REQUERIMENTO DE BENEFÍCIO DE PRESTAÇÃO CONTINUADA</vt:lpstr>
      <vt:lpstr>DECLARAÇÃO DE RENDA DO GRUPO FAMILIAR </vt:lpstr>
      <vt:lpstr>   </vt:lpstr>
      <vt:lpstr>LAUDOS E DOCUMENTOS MÉDICOS ATUALIZADOS</vt:lpstr>
      <vt:lpstr>DA ANÁLISE DO BCP/LOAS</vt:lpstr>
      <vt:lpstr>VIA JUDICIAL</vt:lpstr>
      <vt:lpstr>DOCUMENTOS NECESSÁRIOS</vt:lpstr>
      <vt:lpstr>Apresentação do PowerPoint</vt:lpstr>
      <vt:lpstr>Apresentação do PowerPoint</vt:lpstr>
      <vt:lpstr>LEGISLAÇÃO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NAGEM</dc:creator>
  <cp:lastModifiedBy>NAGEM</cp:lastModifiedBy>
  <cp:revision>3</cp:revision>
  <dcterms:created xsi:type="dcterms:W3CDTF">2022-09-07T11:53:57Z</dcterms:created>
  <dcterms:modified xsi:type="dcterms:W3CDTF">2023-08-18T17:55:51Z</dcterms:modified>
</cp:coreProperties>
</file>